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06"/>
  </p:notesMasterIdLst>
  <p:handoutMasterIdLst>
    <p:handoutMasterId r:id="rId107"/>
  </p:handoutMasterIdLst>
  <p:sldIdLst>
    <p:sldId id="256" r:id="rId7"/>
    <p:sldId id="363" r:id="rId8"/>
    <p:sldId id="358" r:id="rId9"/>
    <p:sldId id="342" r:id="rId10"/>
    <p:sldId id="480" r:id="rId11"/>
    <p:sldId id="477" r:id="rId12"/>
    <p:sldId id="478" r:id="rId13"/>
    <p:sldId id="479" r:id="rId14"/>
    <p:sldId id="481" r:id="rId15"/>
    <p:sldId id="495" r:id="rId16"/>
    <p:sldId id="489" r:id="rId17"/>
    <p:sldId id="496" r:id="rId18"/>
    <p:sldId id="497" r:id="rId19"/>
    <p:sldId id="498" r:id="rId20"/>
    <p:sldId id="499" r:id="rId21"/>
    <p:sldId id="500" r:id="rId22"/>
    <p:sldId id="501" r:id="rId23"/>
    <p:sldId id="502" r:id="rId24"/>
    <p:sldId id="490" r:id="rId25"/>
    <p:sldId id="503" r:id="rId26"/>
    <p:sldId id="515" r:id="rId27"/>
    <p:sldId id="504" r:id="rId28"/>
    <p:sldId id="564" r:id="rId29"/>
    <p:sldId id="505" r:id="rId30"/>
    <p:sldId id="491" r:id="rId31"/>
    <p:sldId id="507" r:id="rId32"/>
    <p:sldId id="509" r:id="rId33"/>
    <p:sldId id="567" r:id="rId34"/>
    <p:sldId id="508" r:id="rId35"/>
    <p:sldId id="511" r:id="rId36"/>
    <p:sldId id="506" r:id="rId37"/>
    <p:sldId id="510" r:id="rId38"/>
    <p:sldId id="492" r:id="rId39"/>
    <p:sldId id="514" r:id="rId40"/>
    <p:sldId id="565" r:id="rId41"/>
    <p:sldId id="566" r:id="rId42"/>
    <p:sldId id="512" r:id="rId43"/>
    <p:sldId id="513" r:id="rId44"/>
    <p:sldId id="493" r:id="rId45"/>
    <p:sldId id="516" r:id="rId46"/>
    <p:sldId id="517" r:id="rId47"/>
    <p:sldId id="523" r:id="rId48"/>
    <p:sldId id="528" r:id="rId49"/>
    <p:sldId id="568" r:id="rId50"/>
    <p:sldId id="530" r:id="rId51"/>
    <p:sldId id="532" r:id="rId52"/>
    <p:sldId id="529" r:id="rId53"/>
    <p:sldId id="569" r:id="rId54"/>
    <p:sldId id="531" r:id="rId55"/>
    <p:sldId id="533" r:id="rId56"/>
    <p:sldId id="535" r:id="rId57"/>
    <p:sldId id="518" r:id="rId58"/>
    <p:sldId id="524" r:id="rId59"/>
    <p:sldId id="540" r:id="rId60"/>
    <p:sldId id="573" r:id="rId61"/>
    <p:sldId id="541" r:id="rId62"/>
    <p:sldId id="542" r:id="rId63"/>
    <p:sldId id="543" r:id="rId64"/>
    <p:sldId id="574" r:id="rId65"/>
    <p:sldId id="544" r:id="rId66"/>
    <p:sldId id="545" r:id="rId67"/>
    <p:sldId id="546" r:id="rId68"/>
    <p:sldId id="575" r:id="rId69"/>
    <p:sldId id="547" r:id="rId70"/>
    <p:sldId id="548" r:id="rId71"/>
    <p:sldId id="536" r:id="rId72"/>
    <p:sldId id="519" r:id="rId73"/>
    <p:sldId id="525" r:id="rId74"/>
    <p:sldId id="570" r:id="rId75"/>
    <p:sldId id="571" r:id="rId76"/>
    <p:sldId id="572" r:id="rId77"/>
    <p:sldId id="549" r:id="rId78"/>
    <p:sldId id="550" r:id="rId79"/>
    <p:sldId id="551" r:id="rId80"/>
    <p:sldId id="537" r:id="rId81"/>
    <p:sldId id="520" r:id="rId82"/>
    <p:sldId id="526" r:id="rId83"/>
    <p:sldId id="552" r:id="rId84"/>
    <p:sldId id="553" r:id="rId85"/>
    <p:sldId id="555" r:id="rId86"/>
    <p:sldId id="556" r:id="rId87"/>
    <p:sldId id="557" r:id="rId88"/>
    <p:sldId id="554" r:id="rId89"/>
    <p:sldId id="558" r:id="rId90"/>
    <p:sldId id="559" r:id="rId91"/>
    <p:sldId id="560" r:id="rId92"/>
    <p:sldId id="561" r:id="rId93"/>
    <p:sldId id="562" r:id="rId94"/>
    <p:sldId id="563" r:id="rId95"/>
    <p:sldId id="538" r:id="rId96"/>
    <p:sldId id="521" r:id="rId97"/>
    <p:sldId id="527" r:id="rId98"/>
    <p:sldId id="539" r:id="rId99"/>
    <p:sldId id="522" r:id="rId100"/>
    <p:sldId id="482" r:id="rId101"/>
    <p:sldId id="484" r:id="rId102"/>
    <p:sldId id="485" r:id="rId103"/>
    <p:sldId id="483" r:id="rId104"/>
    <p:sldId id="488" r:id="rId105"/>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5" autoAdjust="0"/>
    <p:restoredTop sz="73145"/>
  </p:normalViewPr>
  <p:slideViewPr>
    <p:cSldViewPr snapToGrid="0">
      <p:cViewPr>
        <p:scale>
          <a:sx n="76" d="100"/>
          <a:sy n="76" d="100"/>
        </p:scale>
        <p:origin x="1024" y="832"/>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10" Type="http://schemas.openxmlformats.org/officeDocument/2006/relationships/theme" Target="theme/theme1.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11"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2016-05-04</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2016-05-04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7323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44269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A</a:t>
            </a:r>
            <a:r>
              <a:rPr lang="en-US" sz="1200" b="0" baseline="0" dirty="0" smtClean="0"/>
              <a:t> copy of the template file can be found in the home directory of the workstation.</a:t>
            </a:r>
            <a:endParaRPr lang="en-US" b="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27914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234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4636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2889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who we think you are and how the content was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64911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a:r>
            <a:r>
              <a:rPr lang="en-US" dirty="0" smtClean="0"/>
              <a:t>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139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244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3270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3959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9" name="Content Placeholder 5"/>
          <p:cNvSpPr>
            <a:spLocks noGrp="1"/>
          </p:cNvSpPr>
          <p:nvPr>
            <p:ph sz="quarter" idx="12"/>
          </p:nvPr>
        </p:nvSpPr>
        <p:spPr>
          <a:xfrm>
            <a:off x="8233833" y="1348277"/>
            <a:ext cx="7310968" cy="6662136"/>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8653529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03062313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a:prstGeom prst="rect">
            <a:avLst/>
          </a:prstGeo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2043626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72" r:id="rId13"/>
    <p:sldLayoutId id="2147483843" r:id="rId14"/>
    <p:sldLayoutId id="2147483871" r:id="rId15"/>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3"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learn.chef.io/skills/joy-of-automating-episode-1/" TargetMode="External"/><Relationship Id="rId3" Type="http://schemas.openxmlformats.org/officeDocument/2006/relationships/hyperlink" Target="https://www.digitalocean.com/community/tutorials/how-to-install-apache-tomcat-8-on-centos-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hyperlink" Target="http://docs.chef.io/cookbook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hyperlink" Target="https://docs.chef.io/ctl_chef.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packag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chef_client.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chef_client.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chef_client.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group.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ce_user.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remote_fil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directory.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execute.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directory.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execute.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template.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execute.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service.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learn.chef.io/" TargetMode="External"/><Relationship Id="rId3" Type="http://schemas.openxmlformats.org/officeDocument/2006/relationships/hyperlink" Target="https://learn.chef.io/skills/joy-of-automating-episode-1/"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Chef: Scripts to Recipes</a:t>
            </a:r>
            <a:endParaRPr lang="en-US" dirty="0"/>
          </a:p>
        </p:txBody>
      </p:sp>
      <p:sp>
        <p:nvSpPr>
          <p:cNvPr id="3" name="Text Placeholder 2"/>
          <p:cNvSpPr>
            <a:spLocks noGrp="1"/>
          </p:cNvSpPr>
          <p:nvPr>
            <p:ph type="body" sz="quarter" idx="10"/>
          </p:nvPr>
        </p:nvSpPr>
        <p:spPr>
          <a:xfrm>
            <a:off x="3013752" y="4187115"/>
            <a:ext cx="10972800" cy="738664"/>
          </a:xfrm>
        </p:spPr>
        <p:txBody>
          <a:bodyPr/>
          <a:lstStyle/>
          <a:p>
            <a:r>
              <a:rPr lang="en-US" sz="3600" dirty="0" smtClean="0"/>
              <a:t>Installing Tomcat 8 on </a:t>
            </a:r>
            <a:r>
              <a:rPr lang="en-US" sz="3600" dirty="0" err="1" smtClean="0"/>
              <a:t>CentOS</a:t>
            </a:r>
            <a:r>
              <a:rPr lang="en-US" sz="3600" dirty="0" smtClean="0"/>
              <a:t> 7</a:t>
            </a:r>
            <a:endParaRPr lang="en-US" sz="3600"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Tomcat</a:t>
            </a:r>
            <a:endParaRPr lang="en-US" dirty="0"/>
          </a:p>
        </p:txBody>
      </p:sp>
      <p:sp>
        <p:nvSpPr>
          <p:cNvPr id="3" name="Subtitle 2"/>
          <p:cNvSpPr>
            <a:spLocks noGrp="1"/>
          </p:cNvSpPr>
          <p:nvPr>
            <p:ph type="subTitle" idx="1"/>
          </p:nvPr>
        </p:nvSpPr>
        <p:spPr/>
        <p:txBody>
          <a:bodyPr/>
          <a:lstStyle/>
          <a:p>
            <a:r>
              <a:rPr lang="en-US" dirty="0" smtClean="0"/>
              <a:t>As an exercise you have been tasked with installing Tomcat 8 on a </a:t>
            </a:r>
            <a:r>
              <a:rPr lang="en-US" dirty="0" err="1" smtClean="0"/>
              <a:t>CentOS</a:t>
            </a:r>
            <a:r>
              <a:rPr lang="en-US" dirty="0" smtClean="0"/>
              <a:t> 7 node. We have provided you the machine and have already installed the tools.</a:t>
            </a:r>
          </a:p>
          <a:p>
            <a:endParaRPr lang="en-US" dirty="0"/>
          </a:p>
          <a:p>
            <a:r>
              <a:rPr lang="en-US" dirty="0" smtClean="0"/>
              <a:t>Together we are going to walk through the process of writing Chef code and then applying it to the system to explore the various tools and important concepts within Chef.</a:t>
            </a:r>
            <a:endParaRPr lang="en-US" dirty="0"/>
          </a:p>
        </p:txBody>
      </p:sp>
    </p:spTree>
    <p:extLst>
      <p:ext uri="{BB962C8B-B14F-4D97-AF65-F5344CB8AC3E}">
        <p14:creationId xmlns:p14="http://schemas.microsoft.com/office/powerpoint/2010/main" val="54505370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We've got this script that works in a file or on our Wiki. Could I automate the creation with Chef?</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Review the existing installation instructions</a:t>
            </a:r>
          </a:p>
          <a:p>
            <a:pPr marL="342900" indent="-342900">
              <a:buFont typeface="Wingdings" charset="2"/>
              <a:buChar char="q"/>
            </a:pPr>
            <a:r>
              <a:rPr lang="en-US" dirty="0" smtClean="0"/>
              <a:t>Create a cookbook</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89592336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Tomcat Setup Instructions</a:t>
            </a:r>
            <a:endParaRPr lang="en-US" dirty="0"/>
          </a:p>
        </p:txBody>
      </p:sp>
      <p:sp>
        <p:nvSpPr>
          <p:cNvPr id="3" name="Subtitle 2"/>
          <p:cNvSpPr>
            <a:spLocks noGrp="1"/>
          </p:cNvSpPr>
          <p:nvPr>
            <p:ph type="subTitle" idx="1"/>
          </p:nvPr>
        </p:nvSpPr>
        <p:spPr>
          <a:xfrm>
            <a:off x="1671638" y="3271839"/>
            <a:ext cx="12319000" cy="2242132"/>
          </a:xfrm>
        </p:spPr>
        <p:txBody>
          <a:bodyPr/>
          <a:lstStyle/>
          <a:p>
            <a:r>
              <a:rPr lang="en-US" dirty="0" smtClean="0"/>
              <a:t>The setup instructions have been created for you and can be found at the specified link. We are going to use these instructions throughout this workshop.</a:t>
            </a:r>
            <a:endParaRPr lang="en-US" dirty="0"/>
          </a:p>
        </p:txBody>
      </p:sp>
      <p:sp>
        <p:nvSpPr>
          <p:cNvPr id="4" name="Content Placeholder 3"/>
          <p:cNvSpPr>
            <a:spLocks noGrp="1"/>
          </p:cNvSpPr>
          <p:nvPr>
            <p:ph sz="quarter" idx="13"/>
          </p:nvPr>
        </p:nvSpPr>
        <p:spPr>
          <a:xfrm>
            <a:off x="3164729" y="7164200"/>
            <a:ext cx="9926542" cy="524133"/>
          </a:xfrm>
        </p:spPr>
        <p:txBody>
          <a:bodyPr/>
          <a:lstStyle/>
          <a:p>
            <a:r>
              <a:rPr lang="en-US" sz="3600" dirty="0" err="1" smtClean="0">
                <a:hlinkClick r:id="rId2"/>
              </a:rPr>
              <a:t>learn.chef.io</a:t>
            </a:r>
            <a:r>
              <a:rPr lang="en-US" sz="3600" dirty="0" smtClean="0">
                <a:hlinkClick r:id="rId2"/>
              </a:rPr>
              <a:t>/skills/joy-of-automating-episode-1</a:t>
            </a:r>
            <a:endParaRPr lang="en-US" sz="3600" dirty="0"/>
          </a:p>
        </p:txBody>
      </p:sp>
      <p:sp>
        <p:nvSpPr>
          <p:cNvPr id="5" name="Content Placeholder 3"/>
          <p:cNvSpPr txBox="1">
            <a:spLocks/>
          </p:cNvSpPr>
          <p:nvPr/>
        </p:nvSpPr>
        <p:spPr>
          <a:xfrm>
            <a:off x="3317129" y="5163082"/>
            <a:ext cx="9926542" cy="1875620"/>
          </a:xfrm>
          <a:prstGeom prst="rect">
            <a:avLst/>
          </a:prstGeom>
        </p:spPr>
        <p:txBody>
          <a:bodyPr anchor="ctr"/>
          <a:lstStyle>
            <a:lvl1pPr marL="0" indent="0" algn="ctr" defTabSz="1217613" rtl="0" eaLnBrk="1" fontAlgn="base" hangingPunct="1">
              <a:spcBef>
                <a:spcPts val="800"/>
              </a:spcBef>
              <a:spcAft>
                <a:spcPct val="0"/>
              </a:spcAft>
              <a:buSzPct val="90000"/>
              <a:buFont typeface="Arial" charset="0"/>
              <a:buNone/>
              <a:defRPr sz="24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err="1" smtClean="0">
                <a:hlinkClick r:id="rId3"/>
              </a:rPr>
              <a:t>www.digitalocean.com</a:t>
            </a:r>
            <a:r>
              <a:rPr lang="en-US" sz="3600" dirty="0">
                <a:hlinkClick r:id="rId3"/>
              </a:rPr>
              <a:t>/community/tutorials/how-to-install-apache-tomcat-8-on-centos-7</a:t>
            </a:r>
            <a:endParaRPr lang="en-US" sz="3600" dirty="0"/>
          </a:p>
        </p:txBody>
      </p:sp>
    </p:spTree>
    <p:extLst>
      <p:ext uri="{BB962C8B-B14F-4D97-AF65-F5344CB8AC3E}">
        <p14:creationId xmlns:p14="http://schemas.microsoft.com/office/powerpoint/2010/main" val="214592188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Pre</a:t>
            </a:r>
            <a:r>
              <a:rPr lang="en-US" dirty="0"/>
              <a:t>r</a:t>
            </a:r>
            <a:r>
              <a:rPr lang="en-US" dirty="0" smtClean="0"/>
              <a:t>equisite Packages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yum install java-1.7.0-openjdk-devel</a:t>
            </a:r>
          </a:p>
          <a:p>
            <a:endParaRPr lang="en-US" dirty="0"/>
          </a:p>
        </p:txBody>
      </p:sp>
      <p:sp>
        <p:nvSpPr>
          <p:cNvPr id="4" name="Content Placeholder 3"/>
          <p:cNvSpPr>
            <a:spLocks noGrp="1"/>
          </p:cNvSpPr>
          <p:nvPr>
            <p:ph sz="quarter" idx="12"/>
          </p:nvPr>
        </p:nvSpPr>
        <p:spPr/>
        <p:txBody>
          <a:bodyPr/>
          <a:lstStyle/>
          <a:p>
            <a:r>
              <a:rPr lang="en-US" dirty="0" smtClean="0"/>
              <a:t>This installs the Java Development Kit on the system.</a:t>
            </a:r>
            <a:endParaRPr lang="en-US" dirty="0"/>
          </a:p>
        </p:txBody>
      </p:sp>
    </p:spTree>
    <p:extLst>
      <p:ext uri="{BB962C8B-B14F-4D97-AF65-F5344CB8AC3E}">
        <p14:creationId xmlns:p14="http://schemas.microsoft.com/office/powerpoint/2010/main" val="31041512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Required Users</a:t>
            </a:r>
            <a:endParaRPr lang="en-US" dirty="0"/>
          </a:p>
        </p:txBody>
      </p:sp>
      <p:sp>
        <p:nvSpPr>
          <p:cNvPr id="3" name="Content Placeholder 2"/>
          <p:cNvSpPr>
            <a:spLocks noGrp="1"/>
          </p:cNvSpPr>
          <p:nvPr>
            <p:ph sz="quarter" idx="10"/>
          </p:nvPr>
        </p:nvSpPr>
        <p:spPr/>
        <p:txBody>
          <a:bodyPr/>
          <a:lstStyle/>
          <a:p>
            <a:r>
              <a:rPr lang="en-US" dirty="0" smtClean="0"/>
              <a:t>$ </a:t>
            </a:r>
            <a:r>
              <a:rPr lang="en-US" dirty="0" err="1"/>
              <a:t>sudo</a:t>
            </a:r>
            <a:r>
              <a:rPr lang="en-US" dirty="0"/>
              <a:t> </a:t>
            </a:r>
            <a:r>
              <a:rPr lang="en-US" dirty="0" err="1"/>
              <a:t>groupadd</a:t>
            </a:r>
            <a:r>
              <a:rPr lang="en-US" dirty="0"/>
              <a:t> tomcat</a:t>
            </a:r>
          </a:p>
          <a:p>
            <a:r>
              <a:rPr lang="en-US" dirty="0"/>
              <a:t>$ </a:t>
            </a:r>
            <a:r>
              <a:rPr lang="en-US" dirty="0" err="1"/>
              <a:t>sudo</a:t>
            </a:r>
            <a:r>
              <a:rPr lang="en-US" dirty="0"/>
              <a:t> </a:t>
            </a:r>
            <a:r>
              <a:rPr lang="en-US" dirty="0" err="1"/>
              <a:t>useradd</a:t>
            </a:r>
            <a:r>
              <a:rPr lang="en-US" dirty="0"/>
              <a:t> -M -s /bin/</a:t>
            </a:r>
            <a:r>
              <a:rPr lang="en-US" dirty="0" err="1"/>
              <a:t>nologin</a:t>
            </a:r>
            <a:r>
              <a:rPr lang="en-US" dirty="0"/>
              <a:t> -g tomcat -d /opt/tomcat tomcat</a:t>
            </a:r>
          </a:p>
          <a:p>
            <a:endParaRPr lang="en-US" dirty="0"/>
          </a:p>
        </p:txBody>
      </p:sp>
      <p:sp>
        <p:nvSpPr>
          <p:cNvPr id="4" name="Content Placeholder 3"/>
          <p:cNvSpPr>
            <a:spLocks noGrp="1"/>
          </p:cNvSpPr>
          <p:nvPr>
            <p:ph sz="quarter" idx="12"/>
          </p:nvPr>
        </p:nvSpPr>
        <p:spPr/>
        <p:txBody>
          <a:bodyPr/>
          <a:lstStyle/>
          <a:p>
            <a:r>
              <a:rPr lang="en-US" dirty="0" smtClean="0"/>
              <a:t>This creates the user that will run the Tomcat process with appropriate options.</a:t>
            </a:r>
            <a:endParaRPr lang="en-US" dirty="0"/>
          </a:p>
        </p:txBody>
      </p:sp>
    </p:spTree>
    <p:extLst>
      <p:ext uri="{BB962C8B-B14F-4D97-AF65-F5344CB8AC3E}">
        <p14:creationId xmlns:p14="http://schemas.microsoft.com/office/powerpoint/2010/main" val="246037628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and Extract Tomcat</a:t>
            </a:r>
            <a:endParaRPr lang="en-US" dirty="0"/>
          </a:p>
        </p:txBody>
      </p:sp>
      <p:sp>
        <p:nvSpPr>
          <p:cNvPr id="3" name="Content Placeholder 2"/>
          <p:cNvSpPr>
            <a:spLocks noGrp="1"/>
          </p:cNvSpPr>
          <p:nvPr>
            <p:ph sz="quarter" idx="10"/>
          </p:nvPr>
        </p:nvSpPr>
        <p:spPr/>
        <p:txBody>
          <a:bodyPr>
            <a:normAutofit lnSpcReduction="10000"/>
          </a:bodyPr>
          <a:lstStyle/>
          <a:p>
            <a:r>
              <a:rPr lang="en-US" dirty="0"/>
              <a:t>$ cd /</a:t>
            </a:r>
            <a:r>
              <a:rPr lang="en-US" dirty="0" err="1"/>
              <a:t>tmp</a:t>
            </a:r>
            <a:endParaRPr lang="en-US" dirty="0"/>
          </a:p>
          <a:p>
            <a:r>
              <a:rPr lang="en-US" dirty="0"/>
              <a:t>$ </a:t>
            </a:r>
            <a:r>
              <a:rPr lang="en-US" dirty="0" err="1"/>
              <a:t>wget</a:t>
            </a:r>
            <a:r>
              <a:rPr lang="en-US" dirty="0"/>
              <a:t> http://</a:t>
            </a:r>
            <a:r>
              <a:rPr lang="en-US" dirty="0" err="1"/>
              <a:t>mirror.sdunix.com</a:t>
            </a:r>
            <a:r>
              <a:rPr lang="en-US" dirty="0"/>
              <a:t>/apache/tomcat/tomcat-8/v8.0.33/bin/</a:t>
            </a:r>
            <a:r>
              <a:rPr lang="en-US" dirty="0">
                <a:solidFill>
                  <a:schemeClr val="tx2"/>
                </a:solidFill>
              </a:rPr>
              <a:t>apache-tomcat-8.0.33.tar.gz</a:t>
            </a:r>
          </a:p>
          <a:p>
            <a:endParaRPr lang="en-US" dirty="0"/>
          </a:p>
          <a:p>
            <a:r>
              <a:rPr lang="en-US" dirty="0"/>
              <a:t>$ </a:t>
            </a:r>
            <a:r>
              <a:rPr lang="en-US" dirty="0" err="1"/>
              <a:t>sudo</a:t>
            </a:r>
            <a:r>
              <a:rPr lang="en-US" dirty="0"/>
              <a:t> </a:t>
            </a:r>
            <a:r>
              <a:rPr lang="en-US" dirty="0" err="1"/>
              <a:t>mkdir</a:t>
            </a:r>
            <a:r>
              <a:rPr lang="en-US" dirty="0"/>
              <a:t> /opt/tomcat</a:t>
            </a:r>
          </a:p>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p:txBody>
      </p:sp>
      <p:sp>
        <p:nvSpPr>
          <p:cNvPr id="4" name="Content Placeholder 3"/>
          <p:cNvSpPr>
            <a:spLocks noGrp="1"/>
          </p:cNvSpPr>
          <p:nvPr>
            <p:ph sz="quarter" idx="12"/>
          </p:nvPr>
        </p:nvSpPr>
        <p:spPr/>
        <p:txBody>
          <a:bodyPr/>
          <a:lstStyle/>
          <a:p>
            <a:r>
              <a:rPr lang="en-US" dirty="0" smtClean="0"/>
              <a:t>We are installing Tomcat from source so we need to download it from a remote location, create a home for it and then unzip it into that new location.</a:t>
            </a:r>
            <a:endParaRPr lang="en-US" dirty="0"/>
          </a:p>
        </p:txBody>
      </p:sp>
    </p:spTree>
    <p:extLst>
      <p:ext uri="{BB962C8B-B14F-4D97-AF65-F5344CB8AC3E}">
        <p14:creationId xmlns:p14="http://schemas.microsoft.com/office/powerpoint/2010/main" val="77089025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tomcat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tomcat </a:t>
            </a:r>
            <a:r>
              <a:rPr lang="en-US" dirty="0" err="1"/>
              <a:t>webapps</a:t>
            </a:r>
            <a:r>
              <a:rPr lang="en-US" dirty="0"/>
              <a:t>/ work/ temp/ logs/</a:t>
            </a:r>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312550301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the Tomcat Service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a:t>tomcat.service</a:t>
            </a:r>
            <a:endParaRPr lang="en-US" dirty="0"/>
          </a:p>
          <a:p>
            <a:r>
              <a:rPr lang="en-US" dirty="0"/>
              <a:t>$ </a:t>
            </a:r>
            <a:r>
              <a:rPr lang="en-US" dirty="0" err="1"/>
              <a:t>sudo</a:t>
            </a:r>
            <a:r>
              <a:rPr lang="en-US" dirty="0"/>
              <a:t> </a:t>
            </a:r>
            <a:r>
              <a:rPr lang="en-US" dirty="0" err="1"/>
              <a:t>systemctl</a:t>
            </a:r>
            <a:r>
              <a:rPr lang="en-US" dirty="0"/>
              <a:t> daemon-reload</a:t>
            </a:r>
          </a:p>
          <a:p>
            <a:r>
              <a:rPr lang="en-US" dirty="0"/>
              <a:t>$ </a:t>
            </a:r>
            <a:r>
              <a:rPr lang="en-US" dirty="0" err="1"/>
              <a:t>sudo</a:t>
            </a:r>
            <a:r>
              <a:rPr lang="en-US" dirty="0"/>
              <a:t> </a:t>
            </a:r>
            <a:r>
              <a:rPr lang="en-US" dirty="0" err="1"/>
              <a:t>systemctl</a:t>
            </a:r>
            <a:r>
              <a:rPr lang="en-US" dirty="0"/>
              <a:t> start tomcat</a:t>
            </a:r>
          </a:p>
          <a:p>
            <a:r>
              <a:rPr lang="en-US" dirty="0"/>
              <a:t>$ </a:t>
            </a:r>
            <a:r>
              <a:rPr lang="en-US" dirty="0" err="1"/>
              <a:t>sudo</a:t>
            </a:r>
            <a:r>
              <a:rPr lang="en-US" dirty="0"/>
              <a:t> </a:t>
            </a:r>
            <a:r>
              <a:rPr lang="en-US" dirty="0" err="1"/>
              <a:t>systemctl</a:t>
            </a:r>
            <a:r>
              <a:rPr lang="en-US" dirty="0"/>
              <a:t> enable tomcat</a:t>
            </a:r>
          </a:p>
        </p:txBody>
      </p:sp>
      <p:sp>
        <p:nvSpPr>
          <p:cNvPr id="4" name="Content Placeholder 3"/>
          <p:cNvSpPr>
            <a:spLocks noGrp="1"/>
          </p:cNvSpPr>
          <p:nvPr>
            <p:ph sz="quarter" idx="12"/>
          </p:nvPr>
        </p:nvSpPr>
        <p:spPr/>
        <p:txBody>
          <a:bodyPr/>
          <a:lstStyle/>
          <a:p>
            <a:r>
              <a:rPr lang="en-US" dirty="0" smtClean="0"/>
              <a:t>The Tomcat application needs to have the service file created and then have it started to ensure that when the machine reboots that it starts again.</a:t>
            </a:r>
            <a:endParaRPr lang="en-US" dirty="0"/>
          </a:p>
        </p:txBody>
      </p:sp>
    </p:spTree>
    <p:extLst>
      <p:ext uri="{BB962C8B-B14F-4D97-AF65-F5344CB8AC3E}">
        <p14:creationId xmlns:p14="http://schemas.microsoft.com/office/powerpoint/2010/main" val="420014339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386264021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If we wanted to do this with Chef, where do we start?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q"/>
            </a:pPr>
            <a:r>
              <a:rPr lang="en-US" dirty="0" smtClean="0"/>
              <a:t>Create a cookbook</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204719837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a:t>
            </a:r>
            <a:endParaRPr lang="en-US" dirty="0"/>
          </a:p>
        </p:txBody>
      </p:sp>
      <p:sp>
        <p:nvSpPr>
          <p:cNvPr id="3" name="Text Placeholder 2"/>
          <p:cNvSpPr>
            <a:spLocks noGrp="1"/>
          </p:cNvSpPr>
          <p:nvPr>
            <p:ph type="body" sz="quarter" idx="12"/>
          </p:nvPr>
        </p:nvSpPr>
        <p:spPr>
          <a:xfrm>
            <a:off x="650040" y="2422805"/>
            <a:ext cx="7104043" cy="5647641"/>
          </a:xfrm>
        </p:spPr>
        <p:txBody>
          <a:bodyPr/>
          <a:lstStyle/>
          <a:p>
            <a:r>
              <a:rPr lang="en-US" sz="2800" dirty="0" smtClean="0"/>
              <a:t>Relevant history, job titles, contact information, and fun facts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726227"/>
            <a:ext cx="7754083" cy="5169388"/>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Title</a:t>
            </a:r>
          </a:p>
        </p:txBody>
      </p:sp>
      <p:sp>
        <p:nvSpPr>
          <p:cNvPr id="4" name="TextBox 3"/>
          <p:cNvSpPr txBox="1"/>
          <p:nvPr/>
        </p:nvSpPr>
        <p:spPr bwMode="white">
          <a:xfrm>
            <a:off x="5096933" y="386080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22574360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a:t>
            </a:r>
            <a:endParaRPr lang="en-US" dirty="0"/>
          </a:p>
        </p:txBody>
      </p:sp>
      <p:sp>
        <p:nvSpPr>
          <p:cNvPr id="3" name="Subtitle 2"/>
          <p:cNvSpPr>
            <a:spLocks noGrp="1"/>
          </p:cNvSpPr>
          <p:nvPr>
            <p:ph type="subTitle" idx="1"/>
          </p:nvPr>
        </p:nvSpPr>
        <p:spPr/>
        <p:txBody>
          <a:bodyPr/>
          <a:lstStyle/>
          <a:p>
            <a:r>
              <a:rPr lang="en-US" dirty="0"/>
              <a:t>A Chef cookbook is the fundamental unit of configuration and policy distribution. </a:t>
            </a:r>
          </a:p>
          <a:p>
            <a:endParaRPr lang="en-US" dirty="0"/>
          </a:p>
          <a:p>
            <a:r>
              <a:rPr lang="en-US" dirty="0"/>
              <a:t>Each cookbook defines a scenario, such as everything needed to install and configure MySQL, and then it contains all of the components that are required to support that scenario</a:t>
            </a:r>
            <a:r>
              <a:rPr lang="en-US" dirty="0" smtClean="0"/>
              <a:t>.</a:t>
            </a:r>
            <a:endParaRPr lang="en-US" dirty="0"/>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cs typeface="Courier New" panose="02070309020205020404" pitchFamily="49" charset="0"/>
                <a:hlinkClick r:id="rId3"/>
              </a:rPr>
              <a:t>docs.chef.io/cookbooks.html</a:t>
            </a:r>
            <a:endParaRPr lang="en-US" sz="4000" dirty="0" smtClean="0"/>
          </a:p>
        </p:txBody>
      </p:sp>
    </p:spTree>
    <p:extLst>
      <p:ext uri="{BB962C8B-B14F-4D97-AF65-F5344CB8AC3E}">
        <p14:creationId xmlns:p14="http://schemas.microsoft.com/office/powerpoint/2010/main" val="413337284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a:t>An executable program that allows you generate cookbooks and cookbook components.</a:t>
            </a:r>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hlinkClick r:id="rId3"/>
              </a:rPr>
              <a:t>docs.chef.io/ctl_chef.html</a:t>
            </a:r>
            <a:endParaRPr lang="en-US" sz="4000" dirty="0" smtClean="0"/>
          </a:p>
        </p:txBody>
      </p:sp>
    </p:spTree>
    <p:extLst>
      <p:ext uri="{BB962C8B-B14F-4D97-AF65-F5344CB8AC3E}">
        <p14:creationId xmlns:p14="http://schemas.microsoft.com/office/powerpoint/2010/main" val="340385264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mkdir</a:t>
            </a:r>
            <a:r>
              <a:rPr lang="en-US" dirty="0" smtClean="0"/>
              <a:t> cookbooks</a:t>
            </a:r>
            <a:endParaRPr lang="en-US" dirty="0"/>
          </a:p>
        </p:txBody>
      </p:sp>
      <p:sp>
        <p:nvSpPr>
          <p:cNvPr id="5" name="Title 4"/>
          <p:cNvSpPr>
            <a:spLocks noGrp="1"/>
          </p:cNvSpPr>
          <p:nvPr>
            <p:ph type="title"/>
          </p:nvPr>
        </p:nvSpPr>
        <p:spPr/>
        <p:txBody>
          <a:bodyPr/>
          <a:lstStyle/>
          <a:p>
            <a:r>
              <a:rPr lang="en-US" dirty="0" smtClean="0"/>
              <a:t>Creating a Cookbooks Directory</a:t>
            </a:r>
            <a:endParaRPr lang="en-US" dirty="0"/>
          </a:p>
        </p:txBody>
      </p:sp>
    </p:spTree>
    <p:extLst>
      <p:ext uri="{BB962C8B-B14F-4D97-AF65-F5344CB8AC3E}">
        <p14:creationId xmlns:p14="http://schemas.microsoft.com/office/powerpoint/2010/main" val="2097566237"/>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directory[/home/chef/cookbooks/tomcat] action create</a:t>
            </a:r>
          </a:p>
          <a:p>
            <a:r>
              <a:rPr lang="en-US" b="1" dirty="0"/>
              <a:t>    - create new directory /home/chef/cookbooks/tomcat</a:t>
            </a:r>
          </a:p>
          <a:p>
            <a:r>
              <a:rPr lang="en-US" b="1" dirty="0"/>
              <a:t>  * template[/home/chef/cookbooks/tomcat/</a:t>
            </a:r>
            <a:r>
              <a:rPr lang="en-US" b="1" dirty="0" err="1"/>
              <a:t>metadata.rb</a:t>
            </a:r>
            <a:r>
              <a:rPr lang="en-US" b="1" dirty="0"/>
              <a:t>] action </a:t>
            </a:r>
            <a:r>
              <a:rPr lang="en-US" b="1" dirty="0" err="1"/>
              <a:t>create_if_missing</a:t>
            </a:r>
            <a:endParaRPr lang="en-US" b="1" dirty="0"/>
          </a:p>
          <a:p>
            <a:r>
              <a:rPr lang="en-US" b="1" dirty="0"/>
              <a:t>    - create new file /home/chef/cookbooks/tomcat/</a:t>
            </a:r>
            <a:r>
              <a:rPr lang="en-US" b="1" dirty="0" err="1"/>
              <a:t>metadata.rb</a:t>
            </a:r>
            <a:endParaRPr lang="en-US" b="1" dirty="0"/>
          </a:p>
          <a:p>
            <a:r>
              <a:rPr lang="en-US" b="1" dirty="0"/>
              <a:t>    - update content in file /home/chef/cookbooks/tomcat/</a:t>
            </a:r>
            <a:r>
              <a:rPr lang="en-US" b="1" dirty="0" err="1"/>
              <a:t>metadata.rb</a:t>
            </a:r>
            <a:r>
              <a:rPr lang="en-US" b="1" dirty="0"/>
              <a:t> from none to d6d456</a:t>
            </a:r>
          </a:p>
          <a:p>
            <a:r>
              <a:rPr lang="en-US" b="1" dirty="0"/>
              <a:t>    (diff output suppressed by </a:t>
            </a:r>
            <a:r>
              <a:rPr lang="en-US" b="1" dirty="0" err="1"/>
              <a:t>config</a:t>
            </a:r>
            <a:r>
              <a:rPr lang="en-US" b="1" dirty="0"/>
              <a:t>)</a:t>
            </a:r>
          </a:p>
          <a:p>
            <a:r>
              <a:rPr lang="en-US" b="1" dirty="0"/>
              <a:t>  * template[/home/chef/cookbooks/tomcat/</a:t>
            </a:r>
            <a:r>
              <a:rPr lang="en-US" b="1" dirty="0" err="1"/>
              <a:t>README.md</a:t>
            </a:r>
            <a:r>
              <a:rPr lang="en-US" b="1" dirty="0"/>
              <a:t>] action </a:t>
            </a:r>
            <a:r>
              <a:rPr lang="en-US" b="1" dirty="0" smtClean="0"/>
              <a:t>from</a:t>
            </a:r>
            <a:endParaRPr lang="en-US" b="1" dirty="0"/>
          </a:p>
        </p:txBody>
      </p:sp>
      <p:sp>
        <p:nvSpPr>
          <p:cNvPr id="3" name="Text Placeholder 2"/>
          <p:cNvSpPr>
            <a:spLocks noGrp="1"/>
          </p:cNvSpPr>
          <p:nvPr>
            <p:ph type="body" sz="quarter" idx="11"/>
          </p:nvPr>
        </p:nvSpPr>
        <p:spPr/>
        <p:txBody>
          <a:bodyPr/>
          <a:lstStyle/>
          <a:p>
            <a:r>
              <a:rPr lang="en-US" dirty="0" smtClean="0"/>
              <a:t>&gt; chef generate cookbook cookbooks/tomcat</a:t>
            </a:r>
            <a:endParaRPr lang="en-US" dirty="0"/>
          </a:p>
        </p:txBody>
      </p:sp>
      <p:sp>
        <p:nvSpPr>
          <p:cNvPr id="7" name="Content Placeholder 6"/>
          <p:cNvSpPr>
            <a:spLocks noGrp="1"/>
          </p:cNvSpPr>
          <p:nvPr>
            <p:ph sz="quarter" idx="12"/>
          </p:nvPr>
        </p:nvSpPr>
        <p:spPr>
          <a:xfrm>
            <a:off x="1127883" y="3412314"/>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Creating a tomcat cookbook in cookbooks</a:t>
            </a:r>
            <a:endParaRPr lang="en-US" dirty="0"/>
          </a:p>
        </p:txBody>
      </p:sp>
    </p:spTree>
    <p:extLst>
      <p:ext uri="{BB962C8B-B14F-4D97-AF65-F5344CB8AC3E}">
        <p14:creationId xmlns:p14="http://schemas.microsoft.com/office/powerpoint/2010/main" val="43430427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b="1" dirty="0"/>
              <a:t>cookbooks/tomcat/</a:t>
            </a:r>
          </a:p>
          <a:p>
            <a:r>
              <a:rPr lang="en-US" b="1" dirty="0"/>
              <a:t>├── </a:t>
            </a:r>
            <a:r>
              <a:rPr lang="en-US" b="1" dirty="0" err="1"/>
              <a:t>Berksfile</a:t>
            </a:r>
            <a:endParaRPr lang="en-US" b="1" dirty="0"/>
          </a:p>
          <a:p>
            <a:r>
              <a:rPr lang="en-US" b="1" dirty="0"/>
              <a:t>├── </a:t>
            </a:r>
            <a:r>
              <a:rPr lang="en-US" b="1" dirty="0" err="1"/>
              <a:t>chefignore</a:t>
            </a:r>
            <a:endParaRPr lang="en-US" b="1" dirty="0"/>
          </a:p>
          <a:p>
            <a:r>
              <a:rPr lang="en-US" b="1" dirty="0"/>
              <a:t>├── </a:t>
            </a:r>
            <a:r>
              <a:rPr lang="en-US" b="1" dirty="0" err="1"/>
              <a:t>metadata.rb</a:t>
            </a:r>
            <a:endParaRPr lang="en-US" b="1" dirty="0"/>
          </a:p>
          <a:p>
            <a:r>
              <a:rPr lang="en-US" b="1" dirty="0"/>
              <a:t>├── </a:t>
            </a:r>
            <a:r>
              <a:rPr lang="en-US" b="1" dirty="0" err="1"/>
              <a:t>README.md</a:t>
            </a:r>
            <a:endParaRPr lang="en-US" b="1" dirty="0"/>
          </a:p>
          <a:p>
            <a:r>
              <a:rPr lang="en-US" b="1" dirty="0"/>
              <a:t>├── recipes</a:t>
            </a:r>
          </a:p>
          <a:p>
            <a:r>
              <a:rPr lang="en-US" b="1" dirty="0"/>
              <a:t>│   └── </a:t>
            </a:r>
            <a:r>
              <a:rPr lang="en-US" b="1" dirty="0" err="1"/>
              <a:t>default.rb</a:t>
            </a:r>
            <a:endParaRPr lang="en-US" b="1" dirty="0"/>
          </a:p>
          <a:p>
            <a:r>
              <a:rPr lang="en-US" b="1" dirty="0"/>
              <a:t>├── </a:t>
            </a:r>
            <a:r>
              <a:rPr lang="en-US" b="1" dirty="0" smtClean="0"/>
              <a:t>spec</a:t>
            </a:r>
          </a:p>
          <a:p>
            <a:r>
              <a:rPr lang="nb-NO" b="1" dirty="0"/>
              <a:t>│   ├── </a:t>
            </a:r>
            <a:r>
              <a:rPr lang="nb-NO" b="1" dirty="0" err="1"/>
              <a:t>spec_helper.rb</a:t>
            </a:r>
            <a:endParaRPr lang="nb-NO" b="1" dirty="0"/>
          </a:p>
          <a:p>
            <a:r>
              <a:rPr lang="nb-NO" b="1" dirty="0"/>
              <a:t>10 </a:t>
            </a:r>
            <a:r>
              <a:rPr lang="nb-NO" b="1" dirty="0" err="1"/>
              <a:t>directories</a:t>
            </a:r>
            <a:r>
              <a:rPr lang="nb-NO" b="1" dirty="0"/>
              <a:t>, 9 files</a:t>
            </a:r>
            <a:endParaRPr lang="en-US" b="1" dirty="0"/>
          </a:p>
        </p:txBody>
      </p:sp>
      <p:sp>
        <p:nvSpPr>
          <p:cNvPr id="3" name="Text Placeholder 2"/>
          <p:cNvSpPr>
            <a:spLocks noGrp="1"/>
          </p:cNvSpPr>
          <p:nvPr>
            <p:ph type="body" sz="quarter" idx="11"/>
          </p:nvPr>
        </p:nvSpPr>
        <p:spPr/>
        <p:txBody>
          <a:bodyPr/>
          <a:lstStyle/>
          <a:p>
            <a:r>
              <a:rPr lang="en-US" dirty="0" smtClean="0"/>
              <a:t>&gt; tree cookbooks/tomcat</a:t>
            </a:r>
            <a:endParaRPr lang="en-US" dirty="0"/>
          </a:p>
        </p:txBody>
      </p:sp>
      <p:sp>
        <p:nvSpPr>
          <p:cNvPr id="7" name="Content Placeholder 6"/>
          <p:cNvSpPr>
            <a:spLocks noGrp="1"/>
          </p:cNvSpPr>
          <p:nvPr>
            <p:ph sz="quarter" idx="12"/>
          </p:nvPr>
        </p:nvSpPr>
        <p:spPr>
          <a:xfrm>
            <a:off x="1127883" y="7121712"/>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Viewing the tomcat Directory</a:t>
            </a:r>
            <a:endParaRPr lang="en-US" dirty="0"/>
          </a:p>
        </p:txBody>
      </p:sp>
    </p:spTree>
    <p:extLst>
      <p:ext uri="{BB962C8B-B14F-4D97-AF65-F5344CB8AC3E}">
        <p14:creationId xmlns:p14="http://schemas.microsoft.com/office/powerpoint/2010/main" val="373012752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How do I convert an command within the script into a resource within Chef? What is a resource?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ü"/>
            </a:pPr>
            <a:r>
              <a:rPr lang="en-US" dirty="0" smtClean="0"/>
              <a:t>Create a cookbook</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1143315060"/>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Pre</a:t>
            </a:r>
            <a:r>
              <a:rPr lang="en-US" dirty="0"/>
              <a:t>r</a:t>
            </a:r>
            <a:r>
              <a:rPr lang="en-US" dirty="0" smtClean="0"/>
              <a:t>equisite Packages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yum install java-1.7.0-openjdk-devel</a:t>
            </a:r>
          </a:p>
          <a:p>
            <a:endParaRPr lang="en-US" dirty="0"/>
          </a:p>
        </p:txBody>
      </p:sp>
      <p:sp>
        <p:nvSpPr>
          <p:cNvPr id="4" name="Content Placeholder 3"/>
          <p:cNvSpPr>
            <a:spLocks noGrp="1"/>
          </p:cNvSpPr>
          <p:nvPr>
            <p:ph sz="quarter" idx="12"/>
          </p:nvPr>
        </p:nvSpPr>
        <p:spPr/>
        <p:txBody>
          <a:bodyPr/>
          <a:lstStyle/>
          <a:p>
            <a:r>
              <a:rPr lang="en-US" dirty="0" smtClean="0"/>
              <a:t>This installs the Java Development Kit on the system.</a:t>
            </a:r>
            <a:endParaRPr lang="en-US" dirty="0"/>
          </a:p>
        </p:txBody>
      </p:sp>
    </p:spTree>
    <p:extLst>
      <p:ext uri="{BB962C8B-B14F-4D97-AF65-F5344CB8AC3E}">
        <p14:creationId xmlns:p14="http://schemas.microsoft.com/office/powerpoint/2010/main" val="391452822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a:t>
            </a:r>
            <a:endParaRPr lang="en-US" dirty="0"/>
          </a:p>
        </p:txBody>
      </p:sp>
      <p:sp>
        <p:nvSpPr>
          <p:cNvPr id="3" name="Subtitle 2"/>
          <p:cNvSpPr>
            <a:spLocks noGrp="1"/>
          </p:cNvSpPr>
          <p:nvPr>
            <p:ph type="subTitle" idx="1"/>
          </p:nvPr>
        </p:nvSpPr>
        <p:spPr/>
        <p:txBody>
          <a:bodyPr/>
          <a:lstStyle/>
          <a:p>
            <a:r>
              <a:rPr lang="en-US" dirty="0"/>
              <a:t>A resource is a statement of configuration policy. </a:t>
            </a:r>
          </a:p>
          <a:p>
            <a:endParaRPr lang="en-US" dirty="0"/>
          </a:p>
          <a:p>
            <a:r>
              <a:rPr lang="en-US" dirty="0"/>
              <a:t>It describes the desired state of an element of your infrastructure and the steps needed to bring that item to the desired state</a:t>
            </a:r>
            <a:r>
              <a:rPr lang="en-US" dirty="0" smtClean="0"/>
              <a:t>.</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docs.chef.io/resources.html</a:t>
            </a:r>
            <a:endParaRPr lang="en-US" sz="4000" dirty="0" smtClean="0"/>
          </a:p>
        </p:txBody>
      </p:sp>
    </p:spTree>
    <p:extLst>
      <p:ext uri="{BB962C8B-B14F-4D97-AF65-F5344CB8AC3E}">
        <p14:creationId xmlns:p14="http://schemas.microsoft.com/office/powerpoint/2010/main" val="366451024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Package</a:t>
            </a:r>
            <a:endParaRPr lang="en-US" dirty="0"/>
          </a:p>
        </p:txBody>
      </p:sp>
      <p:sp>
        <p:nvSpPr>
          <p:cNvPr id="3" name="Subtitle 2"/>
          <p:cNvSpPr>
            <a:spLocks noGrp="1"/>
          </p:cNvSpPr>
          <p:nvPr>
            <p:ph type="subTitle" idx="1"/>
          </p:nvPr>
        </p:nvSpPr>
        <p:spPr/>
        <p:txBody>
          <a:bodyPr/>
          <a:lstStyle/>
          <a:p>
            <a:r>
              <a:rPr lang="en-US" dirty="0"/>
              <a:t>Use the </a:t>
            </a:r>
            <a:r>
              <a:rPr lang="en-US" b="1" dirty="0"/>
              <a:t>package</a:t>
            </a:r>
            <a:r>
              <a:rPr lang="en-US" dirty="0"/>
              <a:t> resource to manage packages</a:t>
            </a:r>
            <a:r>
              <a:rPr lang="en-US" dirty="0" smtClean="0"/>
              <a:t>.</a:t>
            </a:r>
          </a:p>
          <a:p>
            <a:endParaRPr lang="en-US" dirty="0"/>
          </a:p>
          <a:p>
            <a:r>
              <a:rPr lang="en-US" dirty="0"/>
              <a:t>This resource is the base resource for several other resources used for package management on specific platforms. While it is possible to use each of these specific resources, it is recommended to use the </a:t>
            </a:r>
            <a:r>
              <a:rPr lang="en-US" b="1" dirty="0"/>
              <a:t>package</a:t>
            </a:r>
            <a:r>
              <a:rPr lang="en-US" dirty="0"/>
              <a:t> resource as often as possible</a:t>
            </a:r>
            <a:r>
              <a:rPr lang="en-US" dirty="0" smtClean="0"/>
              <a:t>. (e.g. </a:t>
            </a:r>
            <a:r>
              <a:rPr lang="en-US" dirty="0" err="1" smtClean="0"/>
              <a:t>apt_package</a:t>
            </a:r>
            <a:r>
              <a:rPr lang="en-US" dirty="0" smtClean="0"/>
              <a:t>, </a:t>
            </a:r>
            <a:r>
              <a:rPr lang="en-US" dirty="0" err="1" smtClean="0"/>
              <a:t>yum_package</a:t>
            </a:r>
            <a:r>
              <a:rPr lang="en-US" dirty="0" smtClean="0"/>
              <a:t>, </a:t>
            </a:r>
            <a:r>
              <a:rPr lang="en-US" dirty="0" err="1" smtClean="0"/>
              <a:t>windows_package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docs.chef.io/resource_package.html</a:t>
            </a:r>
            <a:endParaRPr lang="en-US" sz="4000" dirty="0" smtClean="0"/>
          </a:p>
        </p:txBody>
      </p:sp>
    </p:spTree>
    <p:extLst>
      <p:ext uri="{BB962C8B-B14F-4D97-AF65-F5344CB8AC3E}">
        <p14:creationId xmlns:p14="http://schemas.microsoft.com/office/powerpoint/2010/main" val="32377064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Package Resource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smtClean="0"/>
              <a:t>' do</a:t>
            </a:r>
          </a:p>
          <a:p>
            <a:r>
              <a:rPr lang="en-US" dirty="0" smtClean="0"/>
              <a:t>  action :install</a:t>
            </a:r>
            <a:endParaRPr lang="en-US" dirty="0"/>
          </a:p>
          <a:p>
            <a:r>
              <a:rPr lang="en-US" dirty="0" smtClean="0"/>
              <a:t>end</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smtClean="0"/>
              <a:t>' is installed.</a:t>
            </a:r>
            <a:endParaRPr lang="en-US" dirty="0"/>
          </a:p>
        </p:txBody>
      </p:sp>
    </p:spTree>
    <p:extLst>
      <p:ext uri="{BB962C8B-B14F-4D97-AF65-F5344CB8AC3E}">
        <p14:creationId xmlns:p14="http://schemas.microsoft.com/office/powerpoint/2010/main" val="184161373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2422493" cy="2112679"/>
          </a:xfrm>
        </p:spPr>
        <p:txBody>
          <a:bodyPr/>
          <a:lstStyle/>
          <a:p>
            <a:r>
              <a:rPr lang="en-US" sz="2800" dirty="0" smtClean="0"/>
              <a:t>Smart, intelligent, and funny</a:t>
            </a:r>
          </a:p>
          <a:p>
            <a:r>
              <a:rPr lang="en-US" sz="2800" dirty="0" smtClean="0"/>
              <a:t>Understand what Chef does but not how it does it</a:t>
            </a:r>
            <a:endParaRPr lang="en-US" sz="2800" dirty="0"/>
          </a:p>
          <a:p>
            <a:r>
              <a:rPr lang="en-US" sz="2800" dirty="0" smtClean="0"/>
              <a:t>Understand some Linux system administration and application deployment</a:t>
            </a:r>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New to Chef</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400" dirty="0" smtClean="0"/>
              <a:t>$ </a:t>
            </a:r>
            <a:r>
              <a:rPr lang="en-US" sz="2400" dirty="0" err="1" smtClean="0"/>
              <a:t>sudo</a:t>
            </a:r>
            <a:r>
              <a:rPr lang="en-US" sz="2400" dirty="0" smtClean="0"/>
              <a:t> </a:t>
            </a:r>
            <a:r>
              <a:rPr lang="en-US" sz="2400" dirty="0"/>
              <a:t>yum install java-1.7.0-openjdk-devel</a:t>
            </a:r>
          </a:p>
          <a:p>
            <a:endParaRPr lang="en-US" sz="2400" dirty="0"/>
          </a:p>
        </p:txBody>
      </p:sp>
      <p:sp>
        <p:nvSpPr>
          <p:cNvPr id="3" name="Content Placeholder 2"/>
          <p:cNvSpPr>
            <a:spLocks noGrp="1"/>
          </p:cNvSpPr>
          <p:nvPr>
            <p:ph sz="quarter" idx="12"/>
          </p:nvPr>
        </p:nvSpPr>
        <p:spPr/>
        <p:txBody>
          <a:bodyPr>
            <a:normAutofit/>
          </a:bodyPr>
          <a:lstStyle/>
          <a:p>
            <a:r>
              <a:rPr lang="en-US" sz="2400" dirty="0" smtClean="0"/>
              <a:t>package 'java-1.7.0-openjdk-devel'</a:t>
            </a:r>
            <a:endParaRPr lang="en-US" sz="2400"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799819323"/>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~/cookbooks/tomcat/recipes/</a:t>
            </a:r>
            <a:r>
              <a:rPr lang="en-US" dirty="0" err="1" smtClean="0"/>
              <a:t>default.rb</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lstStyle/>
          <a:p>
            <a:r>
              <a:rPr lang="en-US" dirty="0" smtClean="0"/>
              <a:t>Opening the Default Recipe</a:t>
            </a:r>
            <a:endParaRPr lang="en-US" dirty="0"/>
          </a:p>
        </p:txBody>
      </p:sp>
    </p:spTree>
    <p:extLst>
      <p:ext uri="{BB962C8B-B14F-4D97-AF65-F5344CB8AC3E}">
        <p14:creationId xmlns:p14="http://schemas.microsoft.com/office/powerpoint/2010/main" val="493760044"/>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the Package Resource to the Recipe</a:t>
            </a:r>
            <a:endParaRPr lang="en-US" dirty="0"/>
          </a:p>
        </p:txBody>
      </p:sp>
      <p:sp>
        <p:nvSpPr>
          <p:cNvPr id="7" name="Content Placeholder 6"/>
          <p:cNvSpPr>
            <a:spLocks noGrp="1"/>
          </p:cNvSpPr>
          <p:nvPr>
            <p:ph sz="quarter" idx="10"/>
          </p:nvPr>
        </p:nvSpPr>
        <p:spPr/>
        <p:txBody>
          <a:bodyPr/>
          <a:lstStyle/>
          <a:p>
            <a:r>
              <a:rPr lang="en-US" dirty="0"/>
              <a:t>#</a:t>
            </a:r>
          </a:p>
          <a:p>
            <a:r>
              <a:rPr lang="en-US" dirty="0"/>
              <a:t># Cookbook Name:: tomcat</a:t>
            </a:r>
          </a:p>
          <a:p>
            <a:r>
              <a:rPr lang="en-US" dirty="0"/>
              <a:t># Recipe:: default</a:t>
            </a:r>
          </a:p>
          <a:p>
            <a:r>
              <a:rPr lang="en-US" dirty="0"/>
              <a:t>#</a:t>
            </a:r>
          </a:p>
          <a:p>
            <a:r>
              <a:rPr lang="en-US" dirty="0"/>
              <a:t># Copyright (c) 2016 The Authors, All Rights Reserved</a:t>
            </a:r>
            <a:r>
              <a:rPr lang="en-US" dirty="0" smtClean="0"/>
              <a:t>.</a:t>
            </a:r>
          </a:p>
          <a:p>
            <a:r>
              <a:rPr lang="en-US" dirty="0" smtClean="0"/>
              <a:t>package '</a:t>
            </a:r>
            <a:r>
              <a:rPr lang="en-US" dirty="0"/>
              <a:t>java-1.7.0-openjdk-</a:t>
            </a:r>
            <a:r>
              <a:rPr lang="en-US" dirty="0" smtClean="0"/>
              <a:t>devel'</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9" name="Text Placeholder 8"/>
          <p:cNvSpPr>
            <a:spLocks noGrp="1"/>
          </p:cNvSpPr>
          <p:nvPr>
            <p:ph type="body" sz="quarter" idx="13"/>
          </p:nvPr>
        </p:nvSpPr>
        <p:spPr>
          <a:xfrm>
            <a:off x="1135042" y="4741670"/>
            <a:ext cx="14404273" cy="626533"/>
          </a:xfrm>
        </p:spPr>
        <p:txBody>
          <a:bodyPr/>
          <a:lstStyle/>
          <a:p>
            <a:endParaRPr lang="en-US" dirty="0"/>
          </a:p>
        </p:txBody>
      </p:sp>
    </p:spTree>
    <p:extLst>
      <p:ext uri="{BB962C8B-B14F-4D97-AF65-F5344CB8AC3E}">
        <p14:creationId xmlns:p14="http://schemas.microsoft.com/office/powerpoint/2010/main" val="157949271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a:t>
            </a:r>
            <a:r>
              <a:rPr lang="en-US" dirty="0" smtClean="0"/>
              <a:t>How to Chef</a:t>
            </a:r>
            <a:endParaRPr lang="en-US" dirty="0"/>
          </a:p>
        </p:txBody>
      </p:sp>
      <p:sp>
        <p:nvSpPr>
          <p:cNvPr id="3" name="Content Placeholder 2"/>
          <p:cNvSpPr>
            <a:spLocks noGrp="1"/>
          </p:cNvSpPr>
          <p:nvPr>
            <p:ph sz="quarter" idx="11"/>
          </p:nvPr>
        </p:nvSpPr>
        <p:spPr/>
        <p:txBody>
          <a:bodyPr/>
          <a:lstStyle/>
          <a:p>
            <a:r>
              <a:rPr lang="en-US" dirty="0" smtClean="0"/>
              <a:t>Now that I have written a resource into a recipe in a cookbook - how do I apply that change to the my system?</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30745824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a:t>
            </a:r>
            <a:r>
              <a:rPr lang="en-US" dirty="0" smtClean="0"/>
              <a:t>.</a:t>
            </a:r>
          </a:p>
          <a:p>
            <a:endParaRPr lang="en-US" dirty="0"/>
          </a:p>
          <a:p>
            <a:r>
              <a:rPr lang="en-US" dirty="0" smtClean="0"/>
              <a:t>When a chef-client is run, it will perform all of the steps that are required to bring the node into the expected state.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19611445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 </a:t>
            </a:r>
            <a:r>
              <a:rPr lang="en-US" dirty="0">
                <a:cs typeface="Courier New" panose="02070309020205020404" pitchFamily="49" charset="0"/>
              </a:rPr>
              <a:t>--local-mode (or -z)</a:t>
            </a:r>
            <a:endParaRPr lang="en-US" dirty="0"/>
          </a:p>
        </p:txBody>
      </p:sp>
      <p:sp>
        <p:nvSpPr>
          <p:cNvPr id="3" name="Subtitle 2"/>
          <p:cNvSpPr>
            <a:spLocks noGrp="1"/>
          </p:cNvSpPr>
          <p:nvPr>
            <p:ph type="subTitle" idx="1"/>
          </p:nvPr>
        </p:nvSpPr>
        <p:spPr/>
        <p:txBody>
          <a:bodyPr/>
          <a:lstStyle/>
          <a:p>
            <a:r>
              <a:rPr lang="en-US" dirty="0" smtClean="0"/>
              <a:t>chef-client's default </a:t>
            </a:r>
            <a:r>
              <a:rPr lang="en-US" dirty="0"/>
              <a:t>mode attempts to contact a Chef Server and ask it for the recipes to run for the given node. </a:t>
            </a:r>
          </a:p>
          <a:p>
            <a:endParaRPr lang="en-US" dirty="0"/>
          </a:p>
          <a:p>
            <a:r>
              <a:rPr lang="en-US" dirty="0"/>
              <a:t>We are overriding that behavior to have it work in a local mode.</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951563674"/>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smtClean="0"/>
              <a:t>chef-client </a:t>
            </a:r>
            <a:r>
              <a:rPr lang="en-US" sz="3600" dirty="0" smtClean="0">
                <a:cs typeface="Courier New" panose="02070309020205020404" pitchFamily="49" charset="0"/>
              </a:rPr>
              <a:t>--</a:t>
            </a:r>
            <a:r>
              <a:rPr lang="en-US" sz="3600" dirty="0" err="1" smtClean="0">
                <a:cs typeface="Courier New" panose="02070309020205020404" pitchFamily="49" charset="0"/>
              </a:rPr>
              <a:t>runlist</a:t>
            </a:r>
            <a:r>
              <a:rPr lang="en-US" sz="3600" dirty="0" smtClean="0">
                <a:cs typeface="Courier New" panose="02070309020205020404" pitchFamily="49" charset="0"/>
              </a:rPr>
              <a:t> "recipe[COOKBOOK::RECIPE]"</a:t>
            </a:r>
            <a:endParaRPr lang="en-US" sz="3600" dirty="0"/>
          </a:p>
        </p:txBody>
      </p:sp>
      <p:sp>
        <p:nvSpPr>
          <p:cNvPr id="3" name="Subtitle 2"/>
          <p:cNvSpPr>
            <a:spLocks noGrp="1"/>
          </p:cNvSpPr>
          <p:nvPr>
            <p:ph type="subTitle" idx="1"/>
          </p:nvPr>
        </p:nvSpPr>
        <p:spPr/>
        <p:txBody>
          <a:bodyPr/>
          <a:lstStyle/>
          <a:p>
            <a:r>
              <a:rPr lang="en-US" dirty="0"/>
              <a:t>In local mode, we need to provide a list of recipes to apply to the system. This is called a </a:t>
            </a:r>
            <a:r>
              <a:rPr lang="en-US" b="1" dirty="0">
                <a:solidFill>
                  <a:schemeClr val="accent4"/>
                </a:solidFill>
              </a:rPr>
              <a:t>run list</a:t>
            </a:r>
            <a:r>
              <a:rPr lang="en-US" dirty="0"/>
              <a:t>. A run list is an ordered collection of recipes to execute.</a:t>
            </a:r>
          </a:p>
          <a:p>
            <a:endParaRPr lang="en-US" dirty="0"/>
          </a:p>
          <a:p>
            <a:r>
              <a:rPr lang="en-US" dirty="0"/>
              <a:t>Each recipe in the run list must be addressed with the format </a:t>
            </a:r>
            <a:r>
              <a:rPr lang="en-US" b="1" dirty="0" smtClean="0">
                <a:cs typeface="Courier New" panose="02070309020205020404" pitchFamily="49" charset="0"/>
              </a:rPr>
              <a:t>recipe[COOKBOOK NAME::RECIPE NAME]</a:t>
            </a:r>
            <a:r>
              <a:rPr lang="en-US" dirty="0" smtClean="0"/>
              <a:t>.</a:t>
            </a:r>
            <a:endParaRPr lang="en-US" dirty="0">
              <a:cs typeface="Courier New" panose="02070309020205020404" pitchFamily="49" charset="0"/>
            </a:endParaRP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56959627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a:t>
            </a:r>
            <a:endParaRPr lang="en-US" dirty="0"/>
          </a:p>
        </p:txBody>
      </p:sp>
      <p:sp>
        <p:nvSpPr>
          <p:cNvPr id="5" name="Title 4"/>
          <p:cNvSpPr>
            <a:spLocks noGrp="1"/>
          </p:cNvSpPr>
          <p:nvPr>
            <p:ph type="title"/>
          </p:nvPr>
        </p:nvSpPr>
        <p:spPr/>
        <p:txBody>
          <a:bodyPr/>
          <a:lstStyle/>
          <a:p>
            <a:r>
              <a:rPr lang="en-US" dirty="0" smtClean="0"/>
              <a:t>Returning to the Home directory</a:t>
            </a:r>
            <a:endParaRPr lang="en-US" dirty="0"/>
          </a:p>
        </p:txBody>
      </p:sp>
    </p:spTree>
    <p:extLst>
      <p:ext uri="{BB962C8B-B14F-4D97-AF65-F5344CB8AC3E}">
        <p14:creationId xmlns:p14="http://schemas.microsoft.com/office/powerpoint/2010/main" val="868217243"/>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 </a:t>
            </a:r>
            <a:r>
              <a:rPr lang="en-US" dirty="0"/>
              <a:t>tomcat (0.1.0)</a:t>
            </a:r>
          </a:p>
          <a:p>
            <a:r>
              <a:rPr lang="en-US" dirty="0"/>
              <a:t>Compiling Cookbooks...</a:t>
            </a:r>
          </a:p>
          <a:p>
            <a:r>
              <a:rPr lang="en-US" dirty="0"/>
              <a:t>Converging 1 resources</a:t>
            </a:r>
          </a:p>
          <a:p>
            <a:r>
              <a:rPr lang="en-US" dirty="0"/>
              <a:t>Recipe: tomcat::default</a:t>
            </a:r>
          </a:p>
          <a:p>
            <a:r>
              <a:rPr lang="en-US" dirty="0"/>
              <a:t>  * </a:t>
            </a:r>
            <a:r>
              <a:rPr lang="en-US" dirty="0" err="1"/>
              <a:t>yum_package</a:t>
            </a:r>
            <a:r>
              <a:rPr lang="en-US" dirty="0"/>
              <a:t>[java-1.7.0-openjdk-devel] action </a:t>
            </a:r>
            <a:r>
              <a:rPr lang="en-US" dirty="0" smtClean="0"/>
              <a:t>install</a:t>
            </a:r>
          </a:p>
          <a:p>
            <a:r>
              <a:rPr lang="en-US" dirty="0" smtClean="0"/>
              <a:t>    - install </a:t>
            </a:r>
            <a:r>
              <a:rPr lang="en-US" dirty="0"/>
              <a:t>version 1.7.0.101-2.6.6.1.el6_7 of package java-1.7.0-openjdk-devel</a:t>
            </a:r>
          </a:p>
          <a:p>
            <a:endParaRPr lang="en-US" dirty="0" smtClean="0"/>
          </a:p>
          <a:p>
            <a:r>
              <a:rPr lang="en-US" dirty="0" smtClean="0"/>
              <a:t>Running handlers:</a:t>
            </a:r>
          </a:p>
          <a:p>
            <a:r>
              <a:rPr lang="en-US" dirty="0" smtClean="0"/>
              <a:t>Running handlers complete</a:t>
            </a:r>
          </a:p>
          <a:p>
            <a:r>
              <a:rPr lang="en-US" dirty="0" smtClean="0"/>
              <a:t>Chef </a:t>
            </a:r>
            <a:r>
              <a:rPr lang="en-US" dirty="0"/>
              <a:t>Client finished, 1/1 resources updated in 48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464981"/>
            <a:ext cx="14420850" cy="1566968"/>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Applying </a:t>
            </a:r>
            <a:r>
              <a:rPr lang="en-US" dirty="0"/>
              <a:t>t</a:t>
            </a:r>
            <a:r>
              <a:rPr lang="en-US" dirty="0" smtClean="0"/>
              <a:t>omcat Cookbook's default Recipe</a:t>
            </a:r>
            <a:endParaRPr lang="en-US" dirty="0"/>
          </a:p>
        </p:txBody>
      </p:sp>
    </p:spTree>
    <p:extLst>
      <p:ext uri="{BB962C8B-B14F-4D97-AF65-F5344CB8AC3E}">
        <p14:creationId xmlns:p14="http://schemas.microsoft.com/office/powerpoint/2010/main" val="10268016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Now I see the workflow and understand Chef a little better. What's next?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the first resource</a:t>
            </a:r>
            <a:endParaRPr lang="en-US" dirty="0"/>
          </a:p>
          <a:p>
            <a:pPr marL="342900" indent="-342900">
              <a:buFont typeface="Wingdings" charset="2"/>
              <a:buChar char="ü"/>
            </a:pPr>
            <a:r>
              <a:rPr lang="en-US" dirty="0" smtClean="0"/>
              <a:t>Apply the cookbook to the system</a:t>
            </a:r>
          </a:p>
        </p:txBody>
      </p:sp>
    </p:spTree>
    <p:extLst>
      <p:ext uri="{BB962C8B-B14F-4D97-AF65-F5344CB8AC3E}">
        <p14:creationId xmlns:p14="http://schemas.microsoft.com/office/powerpoint/2010/main" val="21274333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smtClean="0">
                <a:ea typeface="Courier" charset="0"/>
                <a:cs typeface="Courier" charset="0"/>
              </a:rPr>
              <a:t>@ 3 min    –  Slides &amp; Exercises</a:t>
            </a:r>
          </a:p>
          <a:p>
            <a:r>
              <a:rPr lang="en-US" b="1" dirty="0">
                <a:ea typeface="Courier" charset="0"/>
                <a:cs typeface="Courier" charset="0"/>
              </a:rPr>
              <a:t>@ </a:t>
            </a:r>
            <a:r>
              <a:rPr lang="en-US" b="1" dirty="0" smtClean="0">
                <a:ea typeface="Courier" charset="0"/>
                <a:cs typeface="Courier" charset="0"/>
              </a:rPr>
              <a:t>50 </a:t>
            </a:r>
            <a:r>
              <a:rPr lang="en-US" b="1" dirty="0">
                <a:ea typeface="Courier" charset="0"/>
                <a:cs typeface="Courier" charset="0"/>
              </a:rPr>
              <a:t>min  – </a:t>
            </a:r>
            <a:r>
              <a:rPr lang="en-US" b="1" dirty="0" smtClean="0">
                <a:ea typeface="Courier" charset="0"/>
                <a:cs typeface="Courier" charset="0"/>
              </a:rPr>
              <a:t> Questions</a:t>
            </a:r>
          </a:p>
          <a:p>
            <a:r>
              <a:rPr lang="en-US" b="1" dirty="0" smtClean="0">
                <a:ea typeface="Courier" charset="0"/>
                <a:cs typeface="Courier" charset="0"/>
              </a:rPr>
              <a:t>@ 55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422131516"/>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Create require 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454486215"/>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Required Users</a:t>
            </a:r>
            <a:endParaRPr lang="en-US" dirty="0"/>
          </a:p>
        </p:txBody>
      </p:sp>
      <p:sp>
        <p:nvSpPr>
          <p:cNvPr id="3" name="Content Placeholder 2"/>
          <p:cNvSpPr>
            <a:spLocks noGrp="1"/>
          </p:cNvSpPr>
          <p:nvPr>
            <p:ph sz="quarter" idx="10"/>
          </p:nvPr>
        </p:nvSpPr>
        <p:spPr/>
        <p:txBody>
          <a:bodyPr/>
          <a:lstStyle/>
          <a:p>
            <a:r>
              <a:rPr lang="en-US" dirty="0" smtClean="0"/>
              <a:t>$ </a:t>
            </a:r>
            <a:r>
              <a:rPr lang="en-US" dirty="0" err="1"/>
              <a:t>sudo</a:t>
            </a:r>
            <a:r>
              <a:rPr lang="en-US" dirty="0"/>
              <a:t> </a:t>
            </a:r>
            <a:r>
              <a:rPr lang="en-US" dirty="0" err="1"/>
              <a:t>groupadd</a:t>
            </a:r>
            <a:r>
              <a:rPr lang="en-US" dirty="0"/>
              <a:t> tomcat</a:t>
            </a:r>
          </a:p>
          <a:p>
            <a:r>
              <a:rPr lang="en-US" dirty="0"/>
              <a:t>$ </a:t>
            </a:r>
            <a:r>
              <a:rPr lang="en-US" dirty="0" err="1"/>
              <a:t>sudo</a:t>
            </a:r>
            <a:r>
              <a:rPr lang="en-US" dirty="0"/>
              <a:t> </a:t>
            </a:r>
            <a:r>
              <a:rPr lang="en-US" dirty="0" err="1"/>
              <a:t>useradd</a:t>
            </a:r>
            <a:r>
              <a:rPr lang="en-US" dirty="0"/>
              <a:t> -M -s /bin/</a:t>
            </a:r>
            <a:r>
              <a:rPr lang="en-US" dirty="0" err="1"/>
              <a:t>nologin</a:t>
            </a:r>
            <a:r>
              <a:rPr lang="en-US" dirty="0"/>
              <a:t> -g tomcat -d /opt/tomcat tomcat</a:t>
            </a:r>
          </a:p>
          <a:p>
            <a:endParaRPr lang="en-US" dirty="0"/>
          </a:p>
        </p:txBody>
      </p:sp>
      <p:sp>
        <p:nvSpPr>
          <p:cNvPr id="4" name="Content Placeholder 3"/>
          <p:cNvSpPr>
            <a:spLocks noGrp="1"/>
          </p:cNvSpPr>
          <p:nvPr>
            <p:ph sz="quarter" idx="12"/>
          </p:nvPr>
        </p:nvSpPr>
        <p:spPr/>
        <p:txBody>
          <a:bodyPr/>
          <a:lstStyle/>
          <a:p>
            <a:r>
              <a:rPr lang="en-US" dirty="0" smtClean="0"/>
              <a:t>This creates the user that will run the Tomcat process with appropriate options.</a:t>
            </a:r>
            <a:endParaRPr lang="en-US" dirty="0"/>
          </a:p>
        </p:txBody>
      </p:sp>
    </p:spTree>
    <p:extLst>
      <p:ext uri="{BB962C8B-B14F-4D97-AF65-F5344CB8AC3E}">
        <p14:creationId xmlns:p14="http://schemas.microsoft.com/office/powerpoint/2010/main" val="1087813329"/>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group</a:t>
            </a:r>
            <a:endParaRPr lang="en-US" dirty="0"/>
          </a:p>
        </p:txBody>
      </p:sp>
      <p:sp>
        <p:nvSpPr>
          <p:cNvPr id="3" name="Subtitle 2"/>
          <p:cNvSpPr>
            <a:spLocks noGrp="1"/>
          </p:cNvSpPr>
          <p:nvPr>
            <p:ph type="subTitle" idx="1"/>
          </p:nvPr>
        </p:nvSpPr>
        <p:spPr/>
        <p:txBody>
          <a:bodyPr/>
          <a:lstStyle/>
          <a:p>
            <a:r>
              <a:rPr lang="en-US" dirty="0"/>
              <a:t>Use the </a:t>
            </a:r>
            <a:r>
              <a:rPr lang="en-US" b="1" dirty="0"/>
              <a:t>group</a:t>
            </a:r>
            <a:r>
              <a:rPr lang="en-US" dirty="0"/>
              <a:t> resource to manage a local group.</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docs.chef.io/resource_group.html</a:t>
            </a:r>
            <a:endParaRPr lang="en-US" sz="4000" dirty="0" smtClean="0"/>
          </a:p>
        </p:txBody>
      </p:sp>
    </p:spTree>
    <p:extLst>
      <p:ext uri="{BB962C8B-B14F-4D97-AF65-F5344CB8AC3E}">
        <p14:creationId xmlns:p14="http://schemas.microsoft.com/office/powerpoint/2010/main" val="2030961829"/>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group Resource</a:t>
            </a:r>
            <a:endParaRPr lang="en-US" dirty="0"/>
          </a:p>
        </p:txBody>
      </p:sp>
      <p:sp>
        <p:nvSpPr>
          <p:cNvPr id="3" name="Content Placeholder 2"/>
          <p:cNvSpPr>
            <a:spLocks noGrp="1"/>
          </p:cNvSpPr>
          <p:nvPr>
            <p:ph sz="quarter" idx="10"/>
          </p:nvPr>
        </p:nvSpPr>
        <p:spPr/>
        <p:txBody>
          <a:bodyPr/>
          <a:lstStyle/>
          <a:p>
            <a:r>
              <a:rPr lang="en-US" dirty="0"/>
              <a:t>group </a:t>
            </a:r>
            <a:r>
              <a:rPr lang="en-US" dirty="0" smtClean="0"/>
              <a:t>'beverages' </a:t>
            </a:r>
            <a:r>
              <a:rPr lang="en-US" dirty="0"/>
              <a:t>do </a:t>
            </a:r>
            <a:endParaRPr lang="en-US" dirty="0" smtClean="0"/>
          </a:p>
          <a:p>
            <a:r>
              <a:rPr lang="en-US" dirty="0"/>
              <a:t> </a:t>
            </a:r>
            <a:r>
              <a:rPr lang="en-US" dirty="0" smtClean="0"/>
              <a:t> action :create</a:t>
            </a:r>
          </a:p>
          <a:p>
            <a:r>
              <a:rPr lang="en-US" dirty="0" smtClean="0"/>
              <a:t>end</a:t>
            </a:r>
          </a:p>
        </p:txBody>
      </p:sp>
      <p:sp>
        <p:nvSpPr>
          <p:cNvPr id="4" name="Content Placeholder 3"/>
          <p:cNvSpPr>
            <a:spLocks noGrp="1"/>
          </p:cNvSpPr>
          <p:nvPr>
            <p:ph sz="quarter" idx="12"/>
          </p:nvPr>
        </p:nvSpPr>
        <p:spPr/>
        <p:txBody>
          <a:bodyPr/>
          <a:lstStyle/>
          <a:p>
            <a:r>
              <a:rPr lang="en-US" dirty="0" smtClean="0"/>
              <a:t>The group named 'beverages' is created with members 'latte' and 'mocha'.</a:t>
            </a:r>
            <a:endParaRPr lang="en-US" dirty="0"/>
          </a:p>
        </p:txBody>
      </p:sp>
    </p:spTree>
    <p:extLst>
      <p:ext uri="{BB962C8B-B14F-4D97-AF65-F5344CB8AC3E}">
        <p14:creationId xmlns:p14="http://schemas.microsoft.com/office/powerpoint/2010/main" val="1606865039"/>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groupadd</a:t>
            </a:r>
            <a:r>
              <a:rPr lang="en-US" dirty="0"/>
              <a:t> </a:t>
            </a:r>
            <a:r>
              <a:rPr lang="en-US" dirty="0" smtClean="0"/>
              <a:t>tomcat</a:t>
            </a:r>
            <a:endParaRPr lang="en-US" dirty="0"/>
          </a:p>
        </p:txBody>
      </p:sp>
      <p:sp>
        <p:nvSpPr>
          <p:cNvPr id="3" name="Content Placeholder 2"/>
          <p:cNvSpPr>
            <a:spLocks noGrp="1"/>
          </p:cNvSpPr>
          <p:nvPr>
            <p:ph sz="quarter" idx="12"/>
          </p:nvPr>
        </p:nvSpPr>
        <p:spPr/>
        <p:txBody>
          <a:bodyPr/>
          <a:lstStyle/>
          <a:p>
            <a:r>
              <a:rPr lang="en-US" dirty="0" smtClean="0"/>
              <a:t>group 'tomcat' do</a:t>
            </a:r>
          </a:p>
          <a:p>
            <a:r>
              <a:rPr lang="en-US" dirty="0" smtClean="0"/>
              <a:t>  action :create</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935627191"/>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group Resource</a:t>
            </a:r>
            <a:endParaRPr lang="en-US" dirty="0"/>
          </a:p>
        </p:txBody>
      </p:sp>
      <p:sp>
        <p:nvSpPr>
          <p:cNvPr id="3" name="Content Placeholder 2"/>
          <p:cNvSpPr>
            <a:spLocks noGrp="1"/>
          </p:cNvSpPr>
          <p:nvPr>
            <p:ph sz="quarter" idx="10"/>
          </p:nvPr>
        </p:nvSpPr>
        <p:spPr/>
        <p:txBody>
          <a:bodyPr/>
          <a:lstStyle/>
          <a:p>
            <a:r>
              <a:rPr lang="en-US" dirty="0"/>
              <a:t>package 'java-1.7.0-openjdk-devel'</a:t>
            </a:r>
          </a:p>
          <a:p>
            <a:endParaRPr lang="en-US" dirty="0"/>
          </a:p>
          <a:p>
            <a:r>
              <a:rPr lang="en-US" dirty="0"/>
              <a:t>group 'tomcat' do</a:t>
            </a:r>
          </a:p>
          <a:p>
            <a:r>
              <a:rPr lang="en-US" dirty="0"/>
              <a:t>  action :create</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3115733"/>
            <a:ext cx="14404273" cy="1729877"/>
          </a:xfrm>
        </p:spPr>
        <p:txBody>
          <a:bodyPr/>
          <a:lstStyle/>
          <a:p>
            <a:endParaRPr lang="en-US" dirty="0"/>
          </a:p>
        </p:txBody>
      </p:sp>
    </p:spTree>
    <p:extLst>
      <p:ext uri="{BB962C8B-B14F-4D97-AF65-F5344CB8AC3E}">
        <p14:creationId xmlns:p14="http://schemas.microsoft.com/office/powerpoint/2010/main" val="465198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user</a:t>
            </a:r>
            <a:endParaRPr lang="en-US" dirty="0"/>
          </a:p>
        </p:txBody>
      </p:sp>
      <p:sp>
        <p:nvSpPr>
          <p:cNvPr id="3" name="Subtitle 2"/>
          <p:cNvSpPr>
            <a:spLocks noGrp="1"/>
          </p:cNvSpPr>
          <p:nvPr>
            <p:ph type="subTitle" idx="1"/>
          </p:nvPr>
        </p:nvSpPr>
        <p:spPr/>
        <p:txBody>
          <a:bodyPr/>
          <a:lstStyle/>
          <a:p>
            <a:r>
              <a:rPr lang="en-US" dirty="0"/>
              <a:t>Use the </a:t>
            </a:r>
            <a:r>
              <a:rPr lang="en-US" b="1" dirty="0"/>
              <a:t>user</a:t>
            </a:r>
            <a:r>
              <a:rPr lang="en-US" dirty="0"/>
              <a:t> resource to add users, update existing users, remove users, and to lock/unlock user passwords.</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docs.chef.io/resouce_user.html</a:t>
            </a:r>
            <a:endParaRPr lang="en-US" sz="4000" dirty="0" smtClean="0"/>
          </a:p>
        </p:txBody>
      </p:sp>
    </p:spTree>
    <p:extLst>
      <p:ext uri="{BB962C8B-B14F-4D97-AF65-F5344CB8AC3E}">
        <p14:creationId xmlns:p14="http://schemas.microsoft.com/office/powerpoint/2010/main" val="122900043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Resource</a:t>
            </a:r>
            <a:endParaRPr lang="en-US" dirty="0"/>
          </a:p>
        </p:txBody>
      </p:sp>
      <p:sp>
        <p:nvSpPr>
          <p:cNvPr id="3" name="Content Placeholder 2"/>
          <p:cNvSpPr>
            <a:spLocks noGrp="1"/>
          </p:cNvSpPr>
          <p:nvPr>
            <p:ph sz="quarter" idx="10"/>
          </p:nvPr>
        </p:nvSpPr>
        <p:spPr/>
        <p:txBody>
          <a:bodyPr/>
          <a:lstStyle/>
          <a:p>
            <a:r>
              <a:rPr lang="en-US" dirty="0" smtClean="0"/>
              <a:t>user 'latte' do</a:t>
            </a:r>
          </a:p>
          <a:p>
            <a:r>
              <a:rPr lang="en-US" dirty="0" smtClean="0"/>
              <a:t>  action :create</a:t>
            </a:r>
          </a:p>
          <a:p>
            <a:r>
              <a:rPr lang="en-US" dirty="0" smtClean="0"/>
              <a:t>  group 'beverages'</a:t>
            </a:r>
          </a:p>
          <a:p>
            <a:r>
              <a:rPr lang="en-US" dirty="0"/>
              <a:t> </a:t>
            </a:r>
            <a:r>
              <a:rPr lang="en-US" dirty="0" smtClean="0"/>
              <a:t> shell '/bin/</a:t>
            </a:r>
            <a:r>
              <a:rPr lang="en-US" dirty="0" err="1" smtClean="0"/>
              <a:t>sh</a:t>
            </a:r>
            <a:r>
              <a:rPr lang="en-US" dirty="0" smtClean="0"/>
              <a:t>'</a:t>
            </a:r>
          </a:p>
          <a:p>
            <a:r>
              <a:rPr lang="en-US" dirty="0"/>
              <a:t> </a:t>
            </a:r>
            <a:r>
              <a:rPr lang="en-US" dirty="0" smtClean="0"/>
              <a:t> home '/home/latte'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user named 'latte' is created in the group 'beverages' with the shell '/bin/</a:t>
            </a:r>
            <a:r>
              <a:rPr lang="en-US" dirty="0" err="1" smtClean="0"/>
              <a:t>sh</a:t>
            </a:r>
            <a:r>
              <a:rPr lang="en-US" dirty="0" smtClean="0"/>
              <a:t>' and the home '/home/latte'.</a:t>
            </a:r>
            <a:endParaRPr lang="en-US" dirty="0"/>
          </a:p>
        </p:txBody>
      </p:sp>
    </p:spTree>
    <p:extLst>
      <p:ext uri="{BB962C8B-B14F-4D97-AF65-F5344CB8AC3E}">
        <p14:creationId xmlns:p14="http://schemas.microsoft.com/office/powerpoint/2010/main" val="1264066615"/>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lstStyle/>
          <a:p>
            <a:r>
              <a:rPr lang="en-US" dirty="0"/>
              <a:t>$ </a:t>
            </a:r>
            <a:r>
              <a:rPr lang="en-US" dirty="0" err="1"/>
              <a:t>sudo</a:t>
            </a:r>
            <a:r>
              <a:rPr lang="en-US" dirty="0"/>
              <a:t> </a:t>
            </a:r>
            <a:r>
              <a:rPr lang="en-US" dirty="0" err="1"/>
              <a:t>useradd</a:t>
            </a:r>
            <a:r>
              <a:rPr lang="en-US" dirty="0"/>
              <a:t> -M -s /bin/</a:t>
            </a:r>
            <a:r>
              <a:rPr lang="en-US" dirty="0" err="1"/>
              <a:t>nologin</a:t>
            </a:r>
            <a:r>
              <a:rPr lang="en-US" dirty="0"/>
              <a:t> -g tomcat -d /opt/tomcat tomcat</a:t>
            </a:r>
          </a:p>
          <a:p>
            <a:endParaRPr lang="en-US" dirty="0"/>
          </a:p>
        </p:txBody>
      </p:sp>
      <p:sp>
        <p:nvSpPr>
          <p:cNvPr id="6" name="Content Placeholder 5"/>
          <p:cNvSpPr>
            <a:spLocks noGrp="1"/>
          </p:cNvSpPr>
          <p:nvPr>
            <p:ph sz="quarter" idx="12"/>
          </p:nvPr>
        </p:nvSpPr>
        <p:spPr/>
        <p:txBody>
          <a:bodyPr/>
          <a:lstStyle/>
          <a:p>
            <a:r>
              <a:rPr lang="en-US" dirty="0" smtClean="0"/>
              <a:t>user 'tomcat' do</a:t>
            </a:r>
          </a:p>
          <a:p>
            <a:r>
              <a:rPr lang="en-US" dirty="0"/>
              <a:t> </a:t>
            </a:r>
            <a:r>
              <a:rPr lang="en-US" dirty="0" smtClean="0"/>
              <a:t> </a:t>
            </a:r>
            <a:r>
              <a:rPr lang="en-US" dirty="0" err="1" smtClean="0"/>
              <a:t>manage_home</a:t>
            </a:r>
            <a:r>
              <a:rPr lang="en-US" dirty="0" smtClean="0"/>
              <a:t> false</a:t>
            </a:r>
          </a:p>
          <a:p>
            <a:r>
              <a:rPr lang="en-US" dirty="0"/>
              <a:t> </a:t>
            </a:r>
            <a:r>
              <a:rPr lang="en-US" dirty="0" smtClean="0"/>
              <a:t> shell '/bin/</a:t>
            </a:r>
            <a:r>
              <a:rPr lang="en-US" dirty="0" err="1" smtClean="0"/>
              <a:t>nologin</a:t>
            </a:r>
            <a:r>
              <a:rPr lang="en-US" dirty="0" smtClean="0"/>
              <a:t>'</a:t>
            </a:r>
          </a:p>
          <a:p>
            <a:r>
              <a:rPr lang="en-US" dirty="0"/>
              <a:t> </a:t>
            </a:r>
            <a:r>
              <a:rPr lang="en-US" dirty="0" smtClean="0"/>
              <a:t> group 'tomcat'</a:t>
            </a:r>
          </a:p>
          <a:p>
            <a:r>
              <a:rPr lang="en-US" dirty="0"/>
              <a:t> </a:t>
            </a:r>
            <a:r>
              <a:rPr lang="en-US" dirty="0" smtClean="0"/>
              <a:t> home '/opt/tomcat'</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smtClean="0"/>
              <a:t>Resource</a:t>
            </a:r>
            <a:endParaRPr lang="en-US"/>
          </a:p>
        </p:txBody>
      </p:sp>
    </p:spTree>
    <p:extLst>
      <p:ext uri="{BB962C8B-B14F-4D97-AF65-F5344CB8AC3E}">
        <p14:creationId xmlns:p14="http://schemas.microsoft.com/office/powerpoint/2010/main" val="12054736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q"/>
            </a:pPr>
            <a:r>
              <a:rPr lang="en-US" b="1" dirty="0" smtClean="0"/>
              <a:t>Setup Workstation</a:t>
            </a:r>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save the shaving</a:t>
            </a:r>
            <a:r>
              <a:rPr lang="en-US" sz="1800" b="1" dirty="0">
                <a:solidFill>
                  <a:schemeClr val="tx2"/>
                </a:solidFill>
              </a:rPr>
              <a:t> </a:t>
            </a:r>
            <a:r>
              <a:rPr lang="en-US" sz="1800" b="1" dirty="0" smtClean="0">
                <a:solidFill>
                  <a:schemeClr val="tx2"/>
                </a:solidFill>
              </a:rPr>
              <a:t>for the next section.</a:t>
            </a:r>
          </a:p>
        </p:txBody>
      </p:sp>
    </p:spTree>
    <p:extLst>
      <p:ext uri="{BB962C8B-B14F-4D97-AF65-F5344CB8AC3E}">
        <p14:creationId xmlns:p14="http://schemas.microsoft.com/office/powerpoint/2010/main" val="1012829196"/>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user Resource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'java-1.7.0-openjdk-devel'</a:t>
            </a:r>
          </a:p>
          <a:p>
            <a:endParaRPr lang="en-US" dirty="0"/>
          </a:p>
          <a:p>
            <a:r>
              <a:rPr lang="en-US" dirty="0"/>
              <a:t>group 'tomcat' do</a:t>
            </a:r>
          </a:p>
          <a:p>
            <a:r>
              <a:rPr lang="en-US" dirty="0"/>
              <a:t>  action :create</a:t>
            </a:r>
          </a:p>
          <a:p>
            <a:r>
              <a:rPr lang="en-US" dirty="0"/>
              <a:t>end</a:t>
            </a:r>
          </a:p>
          <a:p>
            <a:endParaRPr lang="en-US" dirty="0"/>
          </a:p>
          <a:p>
            <a:r>
              <a:rPr lang="en-US" dirty="0"/>
              <a:t>user 'tomcat' do</a:t>
            </a:r>
          </a:p>
          <a:p>
            <a:r>
              <a:rPr lang="en-US" dirty="0"/>
              <a:t>  </a:t>
            </a:r>
            <a:r>
              <a:rPr lang="en-US" dirty="0" err="1"/>
              <a:t>manage_home</a:t>
            </a:r>
            <a:r>
              <a:rPr lang="en-US" dirty="0"/>
              <a:t> false</a:t>
            </a:r>
          </a:p>
          <a:p>
            <a:r>
              <a:rPr lang="en-US" dirty="0"/>
              <a:t>  shell '/bin/</a:t>
            </a:r>
            <a:r>
              <a:rPr lang="en-US" dirty="0" err="1"/>
              <a:t>nologin</a:t>
            </a:r>
            <a:r>
              <a:rPr lang="en-US" dirty="0"/>
              <a:t>'</a:t>
            </a:r>
          </a:p>
          <a:p>
            <a:r>
              <a:rPr lang="en-US" dirty="0"/>
              <a:t>  group 'tomcat'</a:t>
            </a:r>
          </a:p>
          <a:p>
            <a:r>
              <a:rPr lang="en-US" dirty="0"/>
              <a:t>  home '/opt/tomcat'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711938"/>
            <a:ext cx="14404273" cy="3058776"/>
          </a:xfrm>
        </p:spPr>
        <p:txBody>
          <a:bodyPr/>
          <a:lstStyle/>
          <a:p>
            <a:endParaRPr lang="en-US" dirty="0"/>
          </a:p>
        </p:txBody>
      </p:sp>
    </p:spTree>
    <p:extLst>
      <p:ext uri="{BB962C8B-B14F-4D97-AF65-F5344CB8AC3E}">
        <p14:creationId xmlns:p14="http://schemas.microsoft.com/office/powerpoint/2010/main" val="1031334881"/>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Converging </a:t>
            </a:r>
            <a:r>
              <a:rPr lang="en-US" dirty="0"/>
              <a:t>3 resources</a:t>
            </a:r>
          </a:p>
          <a:p>
            <a:r>
              <a:rPr lang="en-US" dirty="0"/>
              <a:t>Recipe: tomcat::default</a:t>
            </a:r>
          </a:p>
          <a:p>
            <a:r>
              <a:rPr lang="en-US" dirty="0"/>
              <a:t>  * </a:t>
            </a:r>
            <a:r>
              <a:rPr lang="en-US" dirty="0" err="1"/>
              <a:t>yum_package</a:t>
            </a:r>
            <a:r>
              <a:rPr lang="en-US" dirty="0"/>
              <a:t>[java-1.7.0-openjdk-devel] action install (up to date)</a:t>
            </a:r>
          </a:p>
          <a:p>
            <a:r>
              <a:rPr lang="en-US" dirty="0"/>
              <a:t>  * group[tomcat] action create</a:t>
            </a:r>
          </a:p>
          <a:p>
            <a:r>
              <a:rPr lang="en-US" dirty="0"/>
              <a:t>    - create tomcat</a:t>
            </a:r>
          </a:p>
          <a:p>
            <a:r>
              <a:rPr lang="en-US" dirty="0"/>
              <a:t>  * user[tomcat] action create</a:t>
            </a:r>
          </a:p>
          <a:p>
            <a:r>
              <a:rPr lang="en-US" dirty="0"/>
              <a:t>    - create user tomcat</a:t>
            </a:r>
          </a:p>
          <a:p>
            <a:endParaRPr lang="en-US" dirty="0"/>
          </a:p>
          <a:p>
            <a:r>
              <a:rPr lang="en-US" dirty="0"/>
              <a:t>Running handlers:</a:t>
            </a:r>
          </a:p>
          <a:p>
            <a:r>
              <a:rPr lang="en-US" dirty="0" smtClean="0"/>
              <a:t>Chef </a:t>
            </a:r>
            <a:r>
              <a:rPr lang="en-US" dirty="0"/>
              <a:t>Client finished, 2/3 resources updated in 09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331309"/>
            <a:ext cx="14420850" cy="2318873"/>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1690919072"/>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51858435"/>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and Extract Tomcat</a:t>
            </a:r>
            <a:endParaRPr lang="en-US" dirty="0"/>
          </a:p>
        </p:txBody>
      </p:sp>
      <p:sp>
        <p:nvSpPr>
          <p:cNvPr id="3" name="Content Placeholder 2"/>
          <p:cNvSpPr>
            <a:spLocks noGrp="1"/>
          </p:cNvSpPr>
          <p:nvPr>
            <p:ph sz="quarter" idx="10"/>
          </p:nvPr>
        </p:nvSpPr>
        <p:spPr/>
        <p:txBody>
          <a:bodyPr>
            <a:normAutofit lnSpcReduction="10000"/>
          </a:bodyPr>
          <a:lstStyle/>
          <a:p>
            <a:r>
              <a:rPr lang="en-US" dirty="0"/>
              <a:t>$ cd /</a:t>
            </a:r>
            <a:r>
              <a:rPr lang="en-US" dirty="0" err="1"/>
              <a:t>tmp</a:t>
            </a:r>
            <a:endParaRPr lang="en-US" dirty="0"/>
          </a:p>
          <a:p>
            <a:r>
              <a:rPr lang="en-US" dirty="0"/>
              <a:t>$ </a:t>
            </a:r>
            <a:r>
              <a:rPr lang="en-US" dirty="0" err="1"/>
              <a:t>wget</a:t>
            </a:r>
            <a:r>
              <a:rPr lang="en-US" dirty="0"/>
              <a:t> http://</a:t>
            </a:r>
            <a:r>
              <a:rPr lang="en-US" dirty="0" err="1"/>
              <a:t>mirror.sdunix.com</a:t>
            </a:r>
            <a:r>
              <a:rPr lang="en-US" dirty="0"/>
              <a:t>/apache/tomcat/tomcat-8/v8.0.33/bin/</a:t>
            </a:r>
            <a:r>
              <a:rPr lang="en-US" dirty="0">
                <a:solidFill>
                  <a:schemeClr val="tx2"/>
                </a:solidFill>
              </a:rPr>
              <a:t>apache-tomcat-8.0.33.tar.gz</a:t>
            </a:r>
          </a:p>
          <a:p>
            <a:endParaRPr lang="en-US" dirty="0"/>
          </a:p>
          <a:p>
            <a:r>
              <a:rPr lang="en-US" dirty="0"/>
              <a:t>$ </a:t>
            </a:r>
            <a:r>
              <a:rPr lang="en-US" dirty="0" err="1"/>
              <a:t>sudo</a:t>
            </a:r>
            <a:r>
              <a:rPr lang="en-US" dirty="0"/>
              <a:t> </a:t>
            </a:r>
            <a:r>
              <a:rPr lang="en-US" dirty="0" err="1"/>
              <a:t>mkdir</a:t>
            </a:r>
            <a:r>
              <a:rPr lang="en-US" dirty="0"/>
              <a:t> /opt/tomcat</a:t>
            </a:r>
          </a:p>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p:txBody>
      </p:sp>
      <p:sp>
        <p:nvSpPr>
          <p:cNvPr id="4" name="Content Placeholder 3"/>
          <p:cNvSpPr>
            <a:spLocks noGrp="1"/>
          </p:cNvSpPr>
          <p:nvPr>
            <p:ph sz="quarter" idx="12"/>
          </p:nvPr>
        </p:nvSpPr>
        <p:spPr/>
        <p:txBody>
          <a:bodyPr/>
          <a:lstStyle/>
          <a:p>
            <a:r>
              <a:rPr lang="en-US" dirty="0" smtClean="0"/>
              <a:t>We are installing Tomcat from source so we need to download it from a remote location, create a home for it and then unzip it into that new location.</a:t>
            </a:r>
            <a:endParaRPr lang="en-US" dirty="0"/>
          </a:p>
        </p:txBody>
      </p:sp>
    </p:spTree>
    <p:extLst>
      <p:ext uri="{BB962C8B-B14F-4D97-AF65-F5344CB8AC3E}">
        <p14:creationId xmlns:p14="http://schemas.microsoft.com/office/powerpoint/2010/main" val="411389210"/>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a:t>
            </a:r>
            <a:r>
              <a:rPr lang="en-US" dirty="0" err="1" smtClean="0"/>
              <a:t>remote_file</a:t>
            </a:r>
            <a:endParaRPr lang="en-US" dirty="0"/>
          </a:p>
        </p:txBody>
      </p:sp>
      <p:sp>
        <p:nvSpPr>
          <p:cNvPr id="4" name="Subtitle 3"/>
          <p:cNvSpPr>
            <a:spLocks noGrp="1"/>
          </p:cNvSpPr>
          <p:nvPr>
            <p:ph type="subTitle" idx="1"/>
          </p:nvPr>
        </p:nvSpPr>
        <p:spPr/>
        <p:txBody>
          <a:bodyPr/>
          <a:lstStyle/>
          <a:p>
            <a:r>
              <a:rPr lang="en-US" dirty="0"/>
              <a:t>Use the </a:t>
            </a:r>
            <a:r>
              <a:rPr lang="en-US" dirty="0" err="1"/>
              <a:t>remote_file</a:t>
            </a:r>
            <a:r>
              <a:rPr lang="en-US" dirty="0"/>
              <a:t> resource to transfer a file from a remote location using file specificity. This resource is similar to the file resource.</a:t>
            </a:r>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docs.chef.io/resource_remote_file.html</a:t>
            </a:r>
            <a:endParaRPr lang="en-US" sz="4000" dirty="0" smtClean="0"/>
          </a:p>
        </p:txBody>
      </p:sp>
    </p:spTree>
    <p:extLst>
      <p:ext uri="{BB962C8B-B14F-4D97-AF65-F5344CB8AC3E}">
        <p14:creationId xmlns:p14="http://schemas.microsoft.com/office/powerpoint/2010/main" val="87297904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lstStyle/>
          <a:p>
            <a:r>
              <a:rPr lang="en-US" dirty="0" err="1" smtClean="0"/>
              <a:t>remote_file</a:t>
            </a:r>
            <a:r>
              <a:rPr lang="en-US" dirty="0" smtClean="0"/>
              <a:t> '/</a:t>
            </a:r>
            <a:r>
              <a:rPr lang="en-US" dirty="0" err="1" smtClean="0"/>
              <a:t>tmp</a:t>
            </a:r>
            <a:r>
              <a:rPr lang="en-US" dirty="0" smtClean="0"/>
              <a:t>/app-</a:t>
            </a:r>
            <a:r>
              <a:rPr lang="en-US" dirty="0" err="1" smtClean="0"/>
              <a:t>archive.tar.gz</a:t>
            </a:r>
            <a:r>
              <a:rPr lang="en-US" dirty="0" smtClean="0"/>
              <a:t>' do</a:t>
            </a:r>
          </a:p>
          <a:p>
            <a:r>
              <a:rPr lang="en-US" dirty="0" smtClean="0"/>
              <a:t>  source 'http://</a:t>
            </a:r>
            <a:r>
              <a:rPr lang="en-US" dirty="0" err="1" smtClean="0"/>
              <a:t>project.com</a:t>
            </a:r>
            <a:r>
              <a:rPr lang="en-US" dirty="0" smtClean="0"/>
              <a:t>/application/latest/app-</a:t>
            </a:r>
            <a:r>
              <a:rPr lang="en-US" dirty="0" err="1" smtClean="0"/>
              <a:t>archive.tar.gz</a:t>
            </a:r>
            <a:r>
              <a:rPr lang="en-US" dirty="0" smtClean="0"/>
              <a:t>'</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a:t>
            </a:r>
            <a:r>
              <a:rPr lang="en-US" dirty="0" err="1" smtClean="0"/>
              <a:t>remote_file</a:t>
            </a:r>
            <a:r>
              <a:rPr lang="en-US" dirty="0" smtClean="0"/>
              <a:t> named '/</a:t>
            </a:r>
            <a:r>
              <a:rPr lang="en-US" dirty="0" err="1" smtClean="0"/>
              <a:t>tmp</a:t>
            </a:r>
            <a:r>
              <a:rPr lang="en-US" dirty="0" smtClean="0"/>
              <a:t>/app-</a:t>
            </a:r>
            <a:r>
              <a:rPr lang="en-US" dirty="0" err="1" smtClean="0"/>
              <a:t>archive.archive.tar.gz</a:t>
            </a:r>
            <a:r>
              <a:rPr lang="en-US" dirty="0" smtClean="0"/>
              <a:t>' is created from source '</a:t>
            </a:r>
            <a:r>
              <a:rPr lang="en-US" dirty="0"/>
              <a:t>http://</a:t>
            </a:r>
            <a:r>
              <a:rPr lang="en-US" dirty="0" err="1"/>
              <a:t>project.com</a:t>
            </a:r>
            <a:r>
              <a:rPr lang="en-US" dirty="0"/>
              <a:t>/application/latest/app-</a:t>
            </a:r>
            <a:r>
              <a:rPr lang="en-US" dirty="0" err="1" smtClean="0"/>
              <a:t>archive.tar.gz</a:t>
            </a:r>
            <a:r>
              <a:rPr lang="en-US" dirty="0" smtClean="0"/>
              <a:t>'.</a:t>
            </a:r>
            <a:endParaRPr lang="en-US" dirty="0"/>
          </a:p>
        </p:txBody>
      </p:sp>
    </p:spTree>
    <p:extLst>
      <p:ext uri="{BB962C8B-B14F-4D97-AF65-F5344CB8AC3E}">
        <p14:creationId xmlns:p14="http://schemas.microsoft.com/office/powerpoint/2010/main" val="2542169953"/>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a:t>
            </a:r>
            <a:r>
              <a:rPr lang="en-US" dirty="0" err="1"/>
              <a:t>tmp</a:t>
            </a:r>
            <a:endParaRPr lang="en-US" dirty="0"/>
          </a:p>
          <a:p>
            <a:r>
              <a:rPr lang="en-US" dirty="0">
                <a:solidFill>
                  <a:schemeClr val="tx1"/>
                </a:solidFill>
              </a:rPr>
              <a:t>$ </a:t>
            </a:r>
            <a:r>
              <a:rPr lang="en-US" dirty="0" err="1">
                <a:solidFill>
                  <a:schemeClr val="tx1"/>
                </a:solidFill>
              </a:rPr>
              <a:t>wget</a:t>
            </a:r>
            <a:r>
              <a:rPr lang="en-US" dirty="0">
                <a:solidFill>
                  <a:schemeClr val="tx1"/>
                </a:solidFill>
              </a:rPr>
              <a:t> http://</a:t>
            </a:r>
            <a:r>
              <a:rPr lang="en-US" dirty="0" err="1">
                <a:solidFill>
                  <a:schemeClr val="tx1"/>
                </a:solidFill>
              </a:rPr>
              <a:t>mirror.sdunix.com</a:t>
            </a:r>
            <a:r>
              <a:rPr lang="en-US" dirty="0">
                <a:solidFill>
                  <a:schemeClr val="tx1"/>
                </a:solidFill>
              </a:rPr>
              <a:t>/apache/tomcat/tomcat-8/v8.0.33/bin/apache-tomcat-8.0.33.</a:t>
            </a:r>
            <a:r>
              <a:rPr lang="en-US" dirty="0" smtClean="0">
                <a:solidFill>
                  <a:schemeClr val="tx1"/>
                </a:solidFill>
              </a:rPr>
              <a:t>tar.gz</a:t>
            </a:r>
            <a:endParaRPr lang="en-US" dirty="0">
              <a:solidFill>
                <a:schemeClr val="tx1"/>
              </a:solidFill>
            </a:endParaRPr>
          </a:p>
        </p:txBody>
      </p:sp>
      <p:sp>
        <p:nvSpPr>
          <p:cNvPr id="3" name="Content Placeholder 2"/>
          <p:cNvSpPr>
            <a:spLocks noGrp="1"/>
          </p:cNvSpPr>
          <p:nvPr>
            <p:ph sz="quarter" idx="12"/>
          </p:nvPr>
        </p:nvSpPr>
        <p:spPr/>
        <p:txBody>
          <a:bodyPr/>
          <a:lstStyle/>
          <a:p>
            <a:r>
              <a:rPr lang="en-US" dirty="0" err="1" smtClean="0"/>
              <a:t>remote_file</a:t>
            </a:r>
            <a:r>
              <a:rPr lang="en-US" dirty="0" smtClean="0"/>
              <a:t> '/</a:t>
            </a:r>
            <a:r>
              <a:rPr lang="en-US" dirty="0" err="1" smtClean="0"/>
              <a:t>tmp</a:t>
            </a:r>
            <a:r>
              <a:rPr lang="en-US" dirty="0" smtClean="0"/>
              <a:t>/apache-tomcat-8.0.33.tar.gz' do</a:t>
            </a:r>
          </a:p>
          <a:p>
            <a:r>
              <a:rPr lang="en-US" dirty="0" smtClean="0"/>
              <a:t>  source '</a:t>
            </a:r>
            <a:r>
              <a:rPr lang="en-US" dirty="0">
                <a:solidFill>
                  <a:schemeClr val="tx1"/>
                </a:solidFill>
              </a:rPr>
              <a:t>http://</a:t>
            </a:r>
            <a:r>
              <a:rPr lang="en-US" dirty="0" err="1" smtClean="0">
                <a:solidFill>
                  <a:schemeClr val="tx1"/>
                </a:solidFill>
              </a:rPr>
              <a:t>mirror.sdunix.com</a:t>
            </a:r>
            <a:r>
              <a:rPr lang="en-US" dirty="0" smtClean="0">
                <a:solidFill>
                  <a:schemeClr val="tx1"/>
                </a:solidFill>
              </a:rPr>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550600239"/>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dirty="0"/>
              <a:t>user 'tomcat' do</a:t>
            </a:r>
          </a:p>
          <a:p>
            <a:r>
              <a:rPr lang="en-US" dirty="0"/>
              <a:t>  </a:t>
            </a:r>
            <a:r>
              <a:rPr lang="en-US" dirty="0" err="1"/>
              <a:t>manage_home</a:t>
            </a:r>
            <a:r>
              <a:rPr lang="en-US" dirty="0"/>
              <a:t> false</a:t>
            </a:r>
          </a:p>
          <a:p>
            <a:r>
              <a:rPr lang="en-US" dirty="0"/>
              <a:t>  shell '/bin/</a:t>
            </a:r>
            <a:r>
              <a:rPr lang="en-US" dirty="0" err="1"/>
              <a:t>nologin</a:t>
            </a:r>
            <a:r>
              <a:rPr lang="en-US" dirty="0"/>
              <a:t>'</a:t>
            </a:r>
          </a:p>
          <a:p>
            <a:r>
              <a:rPr lang="en-US" dirty="0"/>
              <a:t>  group 'tomcat'</a:t>
            </a:r>
          </a:p>
          <a:p>
            <a:r>
              <a:rPr lang="en-US" dirty="0"/>
              <a:t>  home '/opt/tomcat'</a:t>
            </a:r>
          </a:p>
          <a:p>
            <a:r>
              <a:rPr lang="en-US" dirty="0"/>
              <a:t>end</a:t>
            </a:r>
          </a:p>
          <a:p>
            <a:endParaRPr lang="en-US" dirty="0"/>
          </a:p>
          <a:p>
            <a:r>
              <a:rPr lang="en-US" dirty="0" err="1"/>
              <a:t>remote_file</a:t>
            </a:r>
            <a:r>
              <a:rPr lang="en-US" dirty="0"/>
              <a:t> '/</a:t>
            </a:r>
            <a:r>
              <a:rPr lang="en-US" dirty="0" err="1"/>
              <a:t>tmp</a:t>
            </a:r>
            <a:r>
              <a:rPr lang="en-US" dirty="0" smtClean="0"/>
              <a:t>/apache-tomcat</a:t>
            </a:r>
            <a:r>
              <a:rPr lang="en-US" dirty="0"/>
              <a:t>-8.0.33.tar.gz' do</a:t>
            </a:r>
          </a:p>
          <a:p>
            <a:r>
              <a:rPr lang="en-US" dirty="0"/>
              <a:t>  source 'http://</a:t>
            </a:r>
            <a:r>
              <a:rPr lang="en-US" dirty="0" err="1"/>
              <a:t>mirror.sdunix.com</a:t>
            </a:r>
            <a:r>
              <a:rPr lang="en-US" dirty="0"/>
              <a:t>/apache/tomcat/tomcat-8/v8.0.33/bin/apache-tomcat-8.0.33.tar.gz'</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744210"/>
            <a:ext cx="14404273" cy="2159147"/>
          </a:xfrm>
        </p:spPr>
        <p:txBody>
          <a:bodyPr/>
          <a:lstStyle/>
          <a:p>
            <a:endParaRPr lang="en-US" dirty="0"/>
          </a:p>
        </p:txBody>
      </p:sp>
    </p:spTree>
    <p:extLst>
      <p:ext uri="{BB962C8B-B14F-4D97-AF65-F5344CB8AC3E}">
        <p14:creationId xmlns:p14="http://schemas.microsoft.com/office/powerpoint/2010/main" val="431181950"/>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a:t>Use the directory resource to manage a directory, which is a hierarchy of folders that comprises all of the information stored on a computer. The root directory is the top-level, under which the rest of the directory is organized. </a:t>
            </a:r>
            <a:endParaRPr lang="en-US" dirty="0" smtClean="0"/>
          </a:p>
          <a:p>
            <a:endParaRPr lang="en-US" dirty="0"/>
          </a:p>
          <a:p>
            <a:r>
              <a:rPr lang="en-US" dirty="0" smtClean="0"/>
              <a:t>The </a:t>
            </a:r>
            <a:r>
              <a:rPr lang="en-US" dirty="0"/>
              <a:t>directory resource uses the name property to specify the path to a location in a directory. Typically, permission to access that location in the directory is required.</a:t>
            </a:r>
          </a:p>
          <a:p>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990364430"/>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directory Resource</a:t>
            </a:r>
            <a:endParaRPr lang="en-US" dirty="0"/>
          </a:p>
        </p:txBody>
      </p:sp>
      <p:sp>
        <p:nvSpPr>
          <p:cNvPr id="3" name="Content Placeholder 2"/>
          <p:cNvSpPr>
            <a:spLocks noGrp="1"/>
          </p:cNvSpPr>
          <p:nvPr>
            <p:ph sz="quarter" idx="10"/>
          </p:nvPr>
        </p:nvSpPr>
        <p:spPr/>
        <p:txBody>
          <a:bodyPr/>
          <a:lstStyle/>
          <a:p>
            <a:r>
              <a:rPr lang="en-US" dirty="0" smtClean="0"/>
              <a:t>directory '/opt/application/</a:t>
            </a:r>
            <a:r>
              <a:rPr lang="en-US" dirty="0" err="1" smtClean="0"/>
              <a:t>conf</a:t>
            </a:r>
            <a:r>
              <a:rPr lang="en-US" dirty="0" smtClean="0"/>
              <a:t>' do</a:t>
            </a:r>
          </a:p>
          <a:p>
            <a:r>
              <a:rPr lang="en-US" dirty="0"/>
              <a:t> </a:t>
            </a:r>
            <a:r>
              <a:rPr lang="en-US" dirty="0" smtClean="0"/>
              <a:t> action :create</a:t>
            </a:r>
          </a:p>
          <a:p>
            <a:r>
              <a:rPr lang="en-US" dirty="0"/>
              <a:t> </a:t>
            </a:r>
            <a:r>
              <a:rPr lang="en-US" dirty="0" smtClean="0"/>
              <a:t> recursive true</a:t>
            </a:r>
          </a:p>
          <a:p>
            <a:r>
              <a:rPr lang="en-US" dirty="0" smtClean="0"/>
              <a:t>end</a:t>
            </a:r>
            <a:endParaRPr lang="en-US" dirty="0"/>
          </a:p>
        </p:txBody>
      </p:sp>
      <p:sp>
        <p:nvSpPr>
          <p:cNvPr id="7" name="Content Placeholder 6"/>
          <p:cNvSpPr>
            <a:spLocks noGrp="1"/>
          </p:cNvSpPr>
          <p:nvPr>
            <p:ph sz="quarter" idx="12"/>
          </p:nvPr>
        </p:nvSpPr>
        <p:spPr/>
        <p:txBody>
          <a:bodyPr/>
          <a:lstStyle/>
          <a:p>
            <a:r>
              <a:rPr lang="en-US" dirty="0" smtClean="0"/>
              <a:t>The directory named '/opt/application/</a:t>
            </a:r>
            <a:r>
              <a:rPr lang="en-US" dirty="0" err="1" smtClean="0"/>
              <a:t>conf</a:t>
            </a:r>
            <a:r>
              <a:rPr lang="en-US" dirty="0" smtClean="0"/>
              <a:t>' is created recursively.</a:t>
            </a:r>
            <a:endParaRPr lang="en-US" dirty="0"/>
          </a:p>
        </p:txBody>
      </p:sp>
    </p:spTree>
    <p:extLst>
      <p:ext uri="{BB962C8B-B14F-4D97-AF65-F5344CB8AC3E}">
        <p14:creationId xmlns:p14="http://schemas.microsoft.com/office/powerpoint/2010/main" val="305369032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all the tools installed.</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257584396"/>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mkdir</a:t>
            </a:r>
            <a:r>
              <a:rPr lang="en-US" dirty="0"/>
              <a:t> /opt/tomcat</a:t>
            </a:r>
          </a:p>
          <a:p>
            <a:endParaRPr lang="en-US" dirty="0"/>
          </a:p>
        </p:txBody>
      </p:sp>
      <p:sp>
        <p:nvSpPr>
          <p:cNvPr id="3" name="Content Placeholder 2"/>
          <p:cNvSpPr>
            <a:spLocks noGrp="1"/>
          </p:cNvSpPr>
          <p:nvPr>
            <p:ph sz="quarter" idx="12"/>
          </p:nvPr>
        </p:nvSpPr>
        <p:spPr/>
        <p:txBody>
          <a:bodyPr/>
          <a:lstStyle/>
          <a:p>
            <a:r>
              <a:rPr lang="en-US" dirty="0" smtClean="0"/>
              <a:t>directory '/opt/tomcat' do</a:t>
            </a:r>
          </a:p>
          <a:p>
            <a:r>
              <a:rPr lang="en-US" dirty="0" smtClean="0"/>
              <a:t>  action :create</a:t>
            </a:r>
          </a:p>
          <a:p>
            <a:r>
              <a:rPr lang="en-US" dirty="0"/>
              <a:t> </a:t>
            </a:r>
            <a:r>
              <a:rPr lang="en-US" dirty="0" smtClean="0"/>
              <a:t> recursive true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056710760"/>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directory Resource</a:t>
            </a:r>
            <a:endParaRPr lang="en-US" dirty="0"/>
          </a:p>
        </p:txBody>
      </p:sp>
      <p:sp>
        <p:nvSpPr>
          <p:cNvPr id="3" name="Content Placeholder 2"/>
          <p:cNvSpPr>
            <a:spLocks noGrp="1"/>
          </p:cNvSpPr>
          <p:nvPr>
            <p:ph sz="quarter" idx="10"/>
          </p:nvPr>
        </p:nvSpPr>
        <p:spPr/>
        <p:txBody>
          <a:bodyPr/>
          <a:lstStyle/>
          <a:p>
            <a:r>
              <a:rPr lang="en-US" dirty="0" err="1"/>
              <a:t>remote_file</a:t>
            </a:r>
            <a:r>
              <a:rPr lang="en-US" dirty="0"/>
              <a:t> '/</a:t>
            </a:r>
            <a:r>
              <a:rPr lang="en-US" dirty="0" err="1"/>
              <a:t>tmp</a:t>
            </a:r>
            <a:r>
              <a:rPr lang="en-US" dirty="0" smtClean="0"/>
              <a:t>/apache-tomcat</a:t>
            </a:r>
            <a:r>
              <a:rPr lang="en-US" dirty="0"/>
              <a:t>-8.0.33.tar.gz' do</a:t>
            </a:r>
          </a:p>
          <a:p>
            <a:r>
              <a:rPr lang="en-US" dirty="0"/>
              <a:t>  source 'http://</a:t>
            </a:r>
            <a:r>
              <a:rPr lang="en-US" dirty="0" err="1"/>
              <a:t>mirror.sdunix.com</a:t>
            </a:r>
            <a:r>
              <a:rPr lang="en-US" dirty="0"/>
              <a:t>/apache/tomcat/tomcat-8/v8.0.33/bin/apache-tomcat-8.0.33.tar.gz'</a:t>
            </a:r>
          </a:p>
          <a:p>
            <a:r>
              <a:rPr lang="en-US" dirty="0" smtClean="0"/>
              <a:t>end</a:t>
            </a:r>
          </a:p>
          <a:p>
            <a:endParaRPr lang="en-US" dirty="0"/>
          </a:p>
          <a:p>
            <a:r>
              <a:rPr lang="en-US" dirty="0"/>
              <a:t>directory '/opt/tomcat' do</a:t>
            </a:r>
          </a:p>
          <a:p>
            <a:r>
              <a:rPr lang="en-US" dirty="0"/>
              <a:t>  action :</a:t>
            </a:r>
            <a:r>
              <a:rPr lang="en-US" dirty="0" smtClean="0"/>
              <a:t>create</a:t>
            </a:r>
          </a:p>
          <a:p>
            <a:r>
              <a:rPr lang="en-US" dirty="0"/>
              <a:t> </a:t>
            </a:r>
            <a:r>
              <a:rPr lang="en-US" dirty="0" smtClean="0"/>
              <a:t> recursive true</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607997"/>
            <a:ext cx="14404273" cy="2326237"/>
          </a:xfrm>
        </p:spPr>
        <p:txBody>
          <a:bodyPr/>
          <a:lstStyle/>
          <a:p>
            <a:endParaRPr lang="en-US" dirty="0"/>
          </a:p>
        </p:txBody>
      </p:sp>
    </p:spTree>
    <p:extLst>
      <p:ext uri="{BB962C8B-B14F-4D97-AF65-F5344CB8AC3E}">
        <p14:creationId xmlns:p14="http://schemas.microsoft.com/office/powerpoint/2010/main" val="1240961208"/>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a:t>Use the execute resource to execute a single command. Commands that are executed with this resource are (by their nature) not idempotent, as they are typically unique to the environment in which they are run. Use </a:t>
            </a:r>
            <a:r>
              <a:rPr lang="en-US" dirty="0" err="1"/>
              <a:t>not_if</a:t>
            </a:r>
            <a:r>
              <a:rPr lang="en-US" dirty="0"/>
              <a:t> and </a:t>
            </a:r>
            <a:r>
              <a:rPr lang="en-US" dirty="0" err="1"/>
              <a:t>only_if</a:t>
            </a:r>
            <a:r>
              <a:rPr lang="en-US" dirty="0"/>
              <a:t> to guard this resource for </a:t>
            </a:r>
            <a:r>
              <a:rPr lang="en-US" dirty="0" err="1"/>
              <a:t>idempotence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993055525"/>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execute Resource</a:t>
            </a:r>
            <a:endParaRPr lang="en-US" dirty="0"/>
          </a:p>
        </p:txBody>
      </p:sp>
      <p:sp>
        <p:nvSpPr>
          <p:cNvPr id="3" name="Content Placeholder 2"/>
          <p:cNvSpPr>
            <a:spLocks noGrp="1"/>
          </p:cNvSpPr>
          <p:nvPr>
            <p:ph sz="quarter" idx="10"/>
          </p:nvPr>
        </p:nvSpPr>
        <p:spPr/>
        <p:txBody>
          <a:bodyPr/>
          <a:lstStyle/>
          <a:p>
            <a:r>
              <a:rPr lang="en-US" dirty="0" smtClean="0"/>
              <a:t>execute '</a:t>
            </a:r>
            <a:r>
              <a:rPr lang="en-US" dirty="0" err="1" smtClean="0"/>
              <a:t>extract_archive</a:t>
            </a:r>
            <a:r>
              <a:rPr lang="en-US" dirty="0" smtClean="0"/>
              <a:t>' do</a:t>
            </a:r>
          </a:p>
          <a:p>
            <a:r>
              <a:rPr lang="en-US" dirty="0" smtClean="0"/>
              <a:t>  command 'tar </a:t>
            </a:r>
            <a:r>
              <a:rPr lang="en-US" dirty="0" err="1" smtClean="0"/>
              <a:t>xvf</a:t>
            </a:r>
            <a:r>
              <a:rPr lang="en-US" dirty="0" smtClean="0"/>
              <a:t> </a:t>
            </a:r>
            <a:r>
              <a:rPr lang="en-US" dirty="0" err="1" smtClean="0"/>
              <a:t>archive.tar.gz</a:t>
            </a:r>
            <a:r>
              <a:rPr lang="en-US" dirty="0" smtClean="0"/>
              <a:t>'</a:t>
            </a:r>
          </a:p>
          <a:p>
            <a:r>
              <a:rPr lang="en-US" dirty="0"/>
              <a:t> </a:t>
            </a:r>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execute resource named '</a:t>
            </a:r>
            <a:r>
              <a:rPr lang="en-US" dirty="0" err="1" smtClean="0"/>
              <a:t>extract_archive</a:t>
            </a:r>
            <a:r>
              <a:rPr lang="en-US" dirty="0" smtClean="0"/>
              <a:t>' is run with the command 'tar </a:t>
            </a:r>
            <a:r>
              <a:rPr lang="en-US" dirty="0" err="1" smtClean="0"/>
              <a:t>xvf</a:t>
            </a:r>
            <a:r>
              <a:rPr lang="en-US" dirty="0" smtClean="0"/>
              <a:t> </a:t>
            </a:r>
            <a:r>
              <a:rPr lang="en-US" dirty="0" err="1" smtClean="0"/>
              <a:t>archive.tar.gz</a:t>
            </a:r>
            <a:r>
              <a:rPr lang="en-US" dirty="0" smtClean="0"/>
              <a:t>' in the </a:t>
            </a:r>
            <a:r>
              <a:rPr lang="en-US" dirty="0" err="1" smtClean="0"/>
              <a:t>cwd</a:t>
            </a:r>
            <a:r>
              <a:rPr lang="en-US" dirty="0" smtClean="0"/>
              <a:t> '/</a:t>
            </a:r>
            <a:r>
              <a:rPr lang="en-US" dirty="0" err="1" smtClean="0"/>
              <a:t>tmp</a:t>
            </a:r>
            <a:r>
              <a:rPr lang="en-US" dirty="0" smtClean="0"/>
              <a:t>'.</a:t>
            </a:r>
          </a:p>
          <a:p>
            <a:endParaRPr lang="en-US" dirty="0"/>
          </a:p>
          <a:p>
            <a:r>
              <a:rPr lang="en-US" dirty="0" smtClean="0"/>
              <a:t>All resources have default actions. When an action is not provided the default action is assumed. </a:t>
            </a:r>
            <a:r>
              <a:rPr lang="en-US" b="1" dirty="0" smtClean="0"/>
              <a:t>For the execute resource the default action is run</a:t>
            </a:r>
            <a:r>
              <a:rPr lang="en-US" dirty="0" smtClean="0"/>
              <a:t>.</a:t>
            </a:r>
            <a:endParaRPr lang="en-US" dirty="0"/>
          </a:p>
        </p:txBody>
      </p:sp>
    </p:spTree>
    <p:extLst>
      <p:ext uri="{BB962C8B-B14F-4D97-AF65-F5344CB8AC3E}">
        <p14:creationId xmlns:p14="http://schemas.microsoft.com/office/powerpoint/2010/main" val="457421341"/>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a:p>
            <a:endParaRPr lang="en-US" dirty="0"/>
          </a:p>
        </p:txBody>
      </p:sp>
      <p:sp>
        <p:nvSpPr>
          <p:cNvPr id="3" name="Content Placeholder 2"/>
          <p:cNvSpPr>
            <a:spLocks noGrp="1"/>
          </p:cNvSpPr>
          <p:nvPr>
            <p:ph sz="quarter" idx="12"/>
          </p:nvPr>
        </p:nvSpPr>
        <p:spPr/>
        <p:txBody>
          <a:bodyPr/>
          <a:lstStyle/>
          <a:p>
            <a:r>
              <a:rPr lang="en-US" dirty="0"/>
              <a:t>execute </a:t>
            </a:r>
            <a:r>
              <a:rPr lang="en-US" dirty="0" smtClean="0"/>
              <a:t>'</a:t>
            </a:r>
            <a:r>
              <a:rPr lang="en-US" dirty="0" err="1" smtClean="0"/>
              <a:t>extract_tomcat</a:t>
            </a:r>
            <a:r>
              <a:rPr lang="en-US" dirty="0" smtClean="0"/>
              <a:t>' do</a:t>
            </a:r>
          </a:p>
          <a:p>
            <a:r>
              <a:rPr lang="en-US" dirty="0"/>
              <a:t> </a:t>
            </a:r>
            <a:r>
              <a:rPr lang="en-US" dirty="0" smtClean="0"/>
              <a:t> command '</a:t>
            </a:r>
            <a:r>
              <a:rPr lang="en-US" dirty="0"/>
              <a:t>tar </a:t>
            </a:r>
            <a:r>
              <a:rPr lang="en-US" dirty="0" err="1"/>
              <a:t>xvf</a:t>
            </a:r>
            <a:r>
              <a:rPr lang="en-US" dirty="0"/>
              <a:t> apache-</a:t>
            </a:r>
            <a:r>
              <a:rPr lang="en-US" dirty="0" smtClean="0"/>
              <a:t>tomcat-8...'</a:t>
            </a:r>
          </a:p>
          <a:p>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834282769"/>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a:t>
            </a:r>
            <a:endParaRPr lang="en-US" dirty="0"/>
          </a:p>
        </p:txBody>
      </p:sp>
      <p:sp>
        <p:nvSpPr>
          <p:cNvPr id="3" name="Content Placeholder 2"/>
          <p:cNvSpPr>
            <a:spLocks noGrp="1"/>
          </p:cNvSpPr>
          <p:nvPr>
            <p:ph sz="quarter" idx="10"/>
          </p:nvPr>
        </p:nvSpPr>
        <p:spPr/>
        <p:txBody>
          <a:bodyPr/>
          <a:lstStyle/>
          <a:p>
            <a:r>
              <a:rPr lang="en-US" dirty="0"/>
              <a:t>directory '/opt/tomcat' do</a:t>
            </a:r>
          </a:p>
          <a:p>
            <a:r>
              <a:rPr lang="en-US" dirty="0"/>
              <a:t>  action :create</a:t>
            </a:r>
          </a:p>
          <a:p>
            <a:r>
              <a:rPr lang="en-US" dirty="0"/>
              <a:t>end</a:t>
            </a:r>
          </a:p>
          <a:p>
            <a:endParaRPr lang="en-US" dirty="0"/>
          </a:p>
          <a:p>
            <a:r>
              <a:rPr lang="en-US" dirty="0"/>
              <a:t>execute '</a:t>
            </a:r>
            <a:r>
              <a:rPr lang="en-US" dirty="0" err="1"/>
              <a:t>extract_tomcat</a:t>
            </a:r>
            <a:r>
              <a:rPr lang="en-US" dirty="0"/>
              <a:t>' do</a:t>
            </a:r>
          </a:p>
          <a:p>
            <a:r>
              <a:rPr lang="en-US" dirty="0"/>
              <a:t>  command 'tar </a:t>
            </a:r>
            <a:r>
              <a:rPr lang="en-US" dirty="0" err="1"/>
              <a:t>xvf</a:t>
            </a:r>
            <a:r>
              <a:rPr lang="en-US" dirty="0"/>
              <a:t> apache-tomcat-8*</a:t>
            </a:r>
            <a:r>
              <a:rPr lang="en-US" dirty="0" err="1"/>
              <a:t>tar.gz</a:t>
            </a:r>
            <a:r>
              <a:rPr lang="en-US" dirty="0"/>
              <a:t> -C /opt/tomcat --strip-components=1'</a:t>
            </a:r>
          </a:p>
          <a:p>
            <a:r>
              <a:rPr lang="en-US" dirty="0"/>
              <a:t>  </a:t>
            </a:r>
            <a:r>
              <a:rPr lang="en-US" dirty="0" err="1"/>
              <a:t>cwd</a:t>
            </a:r>
            <a:r>
              <a:rPr lang="en-US" dirty="0"/>
              <a:t> '/</a:t>
            </a:r>
            <a:r>
              <a:rPr lang="en-US" dirty="0" err="1"/>
              <a:t>tmp</a:t>
            </a:r>
            <a:r>
              <a:rPr lang="en-US" dirty="0"/>
              <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206982"/>
            <a:ext cx="14404273" cy="2660417"/>
          </a:xfrm>
        </p:spPr>
        <p:txBody>
          <a:bodyPr/>
          <a:lstStyle/>
          <a:p>
            <a:endParaRPr lang="en-US" dirty="0"/>
          </a:p>
        </p:txBody>
      </p:sp>
    </p:spTree>
    <p:extLst>
      <p:ext uri="{BB962C8B-B14F-4D97-AF65-F5344CB8AC3E}">
        <p14:creationId xmlns:p14="http://schemas.microsoft.com/office/powerpoint/2010/main" val="869767320"/>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smtClean="0"/>
              <a:t>Converging </a:t>
            </a:r>
            <a:r>
              <a:rPr lang="en-US" dirty="0"/>
              <a:t>6 resources</a:t>
            </a:r>
          </a:p>
          <a:p>
            <a:r>
              <a:rPr lang="en-US" dirty="0"/>
              <a:t>Recipe: tomcat::default</a:t>
            </a:r>
          </a:p>
          <a:p>
            <a:r>
              <a:rPr lang="en-US" dirty="0"/>
              <a:t>  * </a:t>
            </a:r>
            <a:r>
              <a:rPr lang="en-US" dirty="0" err="1"/>
              <a:t>yum_package</a:t>
            </a:r>
            <a:r>
              <a:rPr lang="en-US" dirty="0"/>
              <a:t>[java-1.7.0-openjdk-devel] action install (up to date)</a:t>
            </a:r>
          </a:p>
          <a:p>
            <a:r>
              <a:rPr lang="en-US" dirty="0"/>
              <a:t>  * group[tomcat] action create (up to date)</a:t>
            </a:r>
          </a:p>
          <a:p>
            <a:r>
              <a:rPr lang="en-US" dirty="0"/>
              <a:t>  * user[tomcat] action create (up to date)</a:t>
            </a:r>
          </a:p>
          <a:p>
            <a:r>
              <a:rPr lang="en-US" dirty="0"/>
              <a:t>  * </a:t>
            </a:r>
            <a:r>
              <a:rPr lang="en-US" dirty="0" err="1"/>
              <a:t>remote_file</a:t>
            </a:r>
            <a:r>
              <a:rPr lang="en-US" dirty="0"/>
              <a:t>[/</a:t>
            </a:r>
            <a:r>
              <a:rPr lang="en-US" dirty="0" err="1"/>
              <a:t>tmp</a:t>
            </a:r>
            <a:r>
              <a:rPr lang="en-US" dirty="0"/>
              <a:t>/apache-tomcat-8.0.33.tar.gz] action create (up to date)</a:t>
            </a:r>
          </a:p>
          <a:p>
            <a:r>
              <a:rPr lang="en-US" dirty="0"/>
              <a:t>  * directory[/opt/tomcat] action create (up to date)</a:t>
            </a:r>
          </a:p>
          <a:p>
            <a:r>
              <a:rPr lang="en-US" dirty="0"/>
              <a:t>  * execute[</a:t>
            </a:r>
            <a:r>
              <a:rPr lang="en-US" dirty="0" err="1"/>
              <a:t>extract_tomcat</a:t>
            </a:r>
            <a:r>
              <a:rPr lang="en-US" dirty="0"/>
              <a:t>] action run</a:t>
            </a:r>
          </a:p>
          <a:p>
            <a:r>
              <a:rPr lang="en-US" dirty="0"/>
              <a:t>    - execute tar </a:t>
            </a:r>
            <a:r>
              <a:rPr lang="en-US" dirty="0" err="1"/>
              <a:t>xvf</a:t>
            </a:r>
            <a:r>
              <a:rPr lang="en-US" dirty="0"/>
              <a:t> apache-tomcat-8*</a:t>
            </a:r>
            <a:r>
              <a:rPr lang="en-US" dirty="0" err="1"/>
              <a:t>tar.gz</a:t>
            </a:r>
            <a:r>
              <a:rPr lang="en-US" dirty="0"/>
              <a:t> -C /opt/tomcat -</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7" name="Content Placeholder 6"/>
          <p:cNvSpPr>
            <a:spLocks noGrp="1"/>
          </p:cNvSpPr>
          <p:nvPr>
            <p:ph sz="quarter" idx="12"/>
          </p:nvPr>
        </p:nvSpPr>
        <p:spPr>
          <a:xfrm>
            <a:off x="1127883" y="5367267"/>
            <a:ext cx="14420850" cy="2519381"/>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954935391"/>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98793368"/>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tomcat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tomcat </a:t>
            </a:r>
            <a:r>
              <a:rPr lang="en-US" dirty="0" err="1"/>
              <a:t>webapps</a:t>
            </a:r>
            <a:r>
              <a:rPr lang="en-US" dirty="0"/>
              <a:t>/ work/ temp/ logs/</a:t>
            </a:r>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2074688020"/>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smtClean="0"/>
              <a:t>A directory may have an owner, group, mode (rights on Windows) specified as attributes.</a:t>
            </a:r>
          </a:p>
          <a:p>
            <a:endParaRPr lang="en-US" dirty="0"/>
          </a:p>
          <a:p>
            <a:r>
              <a:rPr lang="en-US" dirty="0" smtClean="0"/>
              <a:t>The default action for the directory resource is create.</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337650549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 to the Workstation</a:t>
            </a:r>
            <a:endParaRPr lang="en-US" dirty="0"/>
          </a:p>
        </p:txBody>
      </p:sp>
      <p:sp>
        <p:nvSpPr>
          <p:cNvPr id="3" name="Content Placeholder 2"/>
          <p:cNvSpPr>
            <a:spLocks noGrp="1"/>
          </p:cNvSpPr>
          <p:nvPr>
            <p:ph sz="quarter" idx="10"/>
          </p:nvPr>
        </p:nvSpPr>
        <p:spPr/>
        <p:txBody>
          <a:bodyPr/>
          <a:lstStyle/>
          <a:p>
            <a:r>
              <a:rPr lang="en-US" b="1" dirty="0"/>
              <a:t>The authenticity of host '54.209.164.144 (54.209.164.144)' can't be </a:t>
            </a:r>
            <a:r>
              <a:rPr lang="en-US" b="1" dirty="0" err="1"/>
              <a:t>established.RSA</a:t>
            </a:r>
            <a:r>
              <a:rPr lang="en-US" b="1" dirty="0"/>
              <a:t> key fingerprint is SHA256:tKoTsPbn6ER9BLThZqntXTxIYem3zV/</a:t>
            </a:r>
            <a:r>
              <a:rPr lang="en-US" b="1" dirty="0" err="1"/>
              <a:t>iTQWvhLrBIBQ.Are</a:t>
            </a:r>
            <a:r>
              <a:rPr lang="en-US" b="1" dirty="0"/>
              <a:t> you sure you want to continue connecting (yes/no</a:t>
            </a:r>
            <a:r>
              <a:rPr lang="en-US" b="1" dirty="0" smtClean="0"/>
              <a:t>)? yes</a:t>
            </a:r>
          </a:p>
          <a:p>
            <a:r>
              <a:rPr lang="en-US" b="1" dirty="0"/>
              <a:t>chef@54.209.164.144's password</a:t>
            </a:r>
            <a:r>
              <a:rPr lang="en-US" b="1" dirty="0" smtClean="0"/>
              <a:t>: PASSWORD</a:t>
            </a:r>
          </a:p>
          <a:p>
            <a:r>
              <a:rPr lang="en-US" b="1" dirty="0"/>
              <a:t>chef@ip-172-31-15-97 </a:t>
            </a:r>
            <a:r>
              <a:rPr lang="en-US" b="1"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IPADDRESS -l </a:t>
            </a:r>
            <a:r>
              <a:rPr lang="en-US" dirty="0"/>
              <a:t>USERNAME</a:t>
            </a:r>
          </a:p>
        </p:txBody>
      </p:sp>
    </p:spTree>
    <p:extLst>
      <p:ext uri="{BB962C8B-B14F-4D97-AF65-F5344CB8AC3E}">
        <p14:creationId xmlns:p14="http://schemas.microsoft.com/office/powerpoint/2010/main" val="1524785197"/>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a:t>$ </a:t>
            </a:r>
            <a:r>
              <a:rPr lang="en-US" dirty="0" err="1"/>
              <a:t>sudo</a:t>
            </a:r>
            <a:r>
              <a:rPr lang="en-US" dirty="0"/>
              <a:t> </a:t>
            </a:r>
            <a:r>
              <a:rPr lang="en-US" dirty="0" err="1"/>
              <a:t>chgrp</a:t>
            </a:r>
            <a:r>
              <a:rPr lang="en-US" dirty="0"/>
              <a:t> -R tomcat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smtClean="0"/>
              <a:t>conf</a:t>
            </a:r>
            <a:endParaRPr lang="en-US" dirty="0"/>
          </a:p>
        </p:txBody>
      </p:sp>
      <p:sp>
        <p:nvSpPr>
          <p:cNvPr id="3" name="Content Placeholder 2"/>
          <p:cNvSpPr>
            <a:spLocks noGrp="1"/>
          </p:cNvSpPr>
          <p:nvPr>
            <p:ph sz="quarter" idx="12"/>
          </p:nvPr>
        </p:nvSpPr>
        <p:spPr/>
        <p:txBody>
          <a:bodyPr/>
          <a:lstStyle/>
          <a:p>
            <a:r>
              <a:rPr lang="en-US" dirty="0" smtClean="0"/>
              <a:t>execute '</a:t>
            </a:r>
            <a:r>
              <a:rPr lang="en-US" dirty="0" err="1" smtClean="0"/>
              <a:t>chgrp</a:t>
            </a:r>
            <a:r>
              <a:rPr lang="en-US" dirty="0" smtClean="0"/>
              <a:t> -R tomcat /opt/tomcat/</a:t>
            </a:r>
            <a:r>
              <a:rPr lang="en-US" dirty="0" err="1" smtClean="0"/>
              <a:t>conf</a:t>
            </a:r>
            <a:r>
              <a:rPr lang="en-US" dirty="0" smtClean="0"/>
              <a:t>'</a:t>
            </a:r>
          </a:p>
          <a:p>
            <a:endParaRPr lang="en-US" dirty="0" smtClean="0"/>
          </a:p>
          <a:p>
            <a:r>
              <a:rPr lang="en-US" dirty="0" smtClean="0"/>
              <a:t>directory </a:t>
            </a:r>
            <a:r>
              <a:rPr lang="en-US" dirty="0" smtClean="0"/>
              <a:t>'/opt/tomcat/</a:t>
            </a:r>
            <a:r>
              <a:rPr lang="en-US" dirty="0" err="1" smtClean="0"/>
              <a:t>conf</a:t>
            </a:r>
            <a:r>
              <a:rPr lang="en-US" dirty="0" smtClean="0"/>
              <a:t>' do</a:t>
            </a:r>
          </a:p>
          <a:p>
            <a:r>
              <a:rPr lang="en-US" dirty="0" smtClean="0"/>
              <a:t>  group 'tomcat'</a:t>
            </a:r>
          </a:p>
          <a:p>
            <a:r>
              <a:rPr lang="en-US" dirty="0"/>
              <a:t> </a:t>
            </a:r>
            <a:r>
              <a:rPr lang="en-US" dirty="0" smtClean="0"/>
              <a:t> mode '0474'</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3600487993"/>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p:txBody>
          <a:bodyPr>
            <a:normAutofit lnSpcReduction="10000"/>
          </a:bodyPr>
          <a:lstStyle/>
          <a:p>
            <a:r>
              <a:rPr lang="en-US" dirty="0"/>
              <a:t>execute '</a:t>
            </a:r>
            <a:r>
              <a:rPr lang="en-US" dirty="0" err="1"/>
              <a:t>extract_tomcat</a:t>
            </a:r>
            <a:r>
              <a:rPr lang="en-US" dirty="0"/>
              <a:t>' do</a:t>
            </a:r>
          </a:p>
          <a:p>
            <a:r>
              <a:rPr lang="en-US" dirty="0"/>
              <a:t>  command 'tar </a:t>
            </a:r>
            <a:r>
              <a:rPr lang="en-US" dirty="0" err="1"/>
              <a:t>xvf</a:t>
            </a:r>
            <a:r>
              <a:rPr lang="en-US" dirty="0"/>
              <a:t> apache-tomcat-8*</a:t>
            </a:r>
            <a:r>
              <a:rPr lang="en-US" dirty="0" err="1"/>
              <a:t>tar.gz</a:t>
            </a:r>
            <a:r>
              <a:rPr lang="en-US" dirty="0"/>
              <a:t> -C /opt/tomcat --strip-components=1'</a:t>
            </a:r>
          </a:p>
          <a:p>
            <a:r>
              <a:rPr lang="en-US" dirty="0"/>
              <a:t>  </a:t>
            </a:r>
            <a:r>
              <a:rPr lang="en-US" dirty="0" err="1"/>
              <a:t>cwd</a:t>
            </a:r>
            <a:r>
              <a:rPr lang="en-US" dirty="0"/>
              <a:t> '/</a:t>
            </a:r>
            <a:r>
              <a:rPr lang="en-US" dirty="0" err="1"/>
              <a:t>tmp</a:t>
            </a:r>
            <a:r>
              <a:rPr lang="en-US" dirty="0"/>
              <a:t>'</a:t>
            </a:r>
          </a:p>
          <a:p>
            <a:r>
              <a:rPr lang="en-US" dirty="0" smtClean="0"/>
              <a:t>end</a:t>
            </a:r>
          </a:p>
          <a:p>
            <a:endParaRPr lang="en-US" dirty="0"/>
          </a:p>
          <a:p>
            <a:r>
              <a:rPr lang="en-US" dirty="0"/>
              <a:t>execute '</a:t>
            </a:r>
            <a:r>
              <a:rPr lang="en-US" dirty="0" err="1"/>
              <a:t>chgrp</a:t>
            </a:r>
            <a:r>
              <a:rPr lang="en-US" dirty="0"/>
              <a:t> -R tomcat /opt/tomcat/</a:t>
            </a:r>
            <a:r>
              <a:rPr lang="en-US" dirty="0" err="1"/>
              <a:t>conf</a:t>
            </a:r>
            <a:r>
              <a:rPr lang="en-US" dirty="0"/>
              <a:t>'</a:t>
            </a:r>
          </a:p>
          <a:p>
            <a:endParaRPr lang="en-US" dirty="0"/>
          </a:p>
          <a:p>
            <a:r>
              <a:rPr lang="en-US" dirty="0"/>
              <a:t>directory '/opt/tomcat/</a:t>
            </a:r>
            <a:r>
              <a:rPr lang="en-US" dirty="0" err="1"/>
              <a:t>conf</a:t>
            </a:r>
            <a:r>
              <a:rPr lang="en-US" dirty="0"/>
              <a:t>' do</a:t>
            </a:r>
          </a:p>
          <a:p>
            <a:r>
              <a:rPr lang="en-US" dirty="0"/>
              <a:t>  group 'tomcat'</a:t>
            </a:r>
          </a:p>
          <a:p>
            <a:r>
              <a:rPr lang="en-US" dirty="0"/>
              <a:t>  mode '0474'</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842933"/>
            <a:ext cx="14404273" cy="3064934"/>
          </a:xfrm>
        </p:spPr>
        <p:txBody>
          <a:bodyPr/>
          <a:lstStyle/>
          <a:p>
            <a:endParaRPr lang="en-US" dirty="0"/>
          </a:p>
        </p:txBody>
      </p:sp>
    </p:spTree>
    <p:extLst>
      <p:ext uri="{BB962C8B-B14F-4D97-AF65-F5344CB8AC3E}">
        <p14:creationId xmlns:p14="http://schemas.microsoft.com/office/powerpoint/2010/main" val="2719460453"/>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4" name="Subtitle 3"/>
          <p:cNvSpPr>
            <a:spLocks noGrp="1"/>
          </p:cNvSpPr>
          <p:nvPr>
            <p:ph type="subTitle" idx="1"/>
          </p:nvPr>
        </p:nvSpPr>
        <p:spPr/>
        <p:txBody>
          <a:bodyPr/>
          <a:lstStyle/>
          <a:p>
            <a:r>
              <a:rPr lang="en-US" dirty="0" smtClean="0"/>
              <a:t>The name of the execute resource can also be the command. This is often times the choice with shorter or clearer commands.</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299126592"/>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smtClean="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tomcat </a:t>
            </a:r>
            <a:r>
              <a:rPr lang="en-US" dirty="0" err="1"/>
              <a:t>webapps</a:t>
            </a:r>
            <a:r>
              <a:rPr lang="en-US" dirty="0"/>
              <a:t>/ work/ temp/ logs/</a:t>
            </a:r>
          </a:p>
          <a:p>
            <a:endParaRPr lang="en-US" dirty="0"/>
          </a:p>
        </p:txBody>
      </p:sp>
      <p:sp>
        <p:nvSpPr>
          <p:cNvPr id="3" name="Content Placeholder 2"/>
          <p:cNvSpPr>
            <a:spLocks noGrp="1"/>
          </p:cNvSpPr>
          <p:nvPr>
            <p:ph sz="quarter" idx="12"/>
          </p:nvPr>
        </p:nvSpPr>
        <p:spPr>
          <a:xfrm>
            <a:off x="8233833" y="1348277"/>
            <a:ext cx="7310968" cy="3931767"/>
          </a:xfrm>
        </p:spPr>
        <p:txBody>
          <a:bodyPr/>
          <a:lstStyle/>
          <a:p>
            <a:r>
              <a:rPr lang="en-US" dirty="0" smtClean="0"/>
              <a:t>execute '</a:t>
            </a:r>
            <a:r>
              <a:rPr lang="en-US" dirty="0" err="1" smtClean="0"/>
              <a:t>chmod</a:t>
            </a:r>
            <a:r>
              <a:rPr lang="en-US" dirty="0" smtClean="0"/>
              <a:t> </a:t>
            </a:r>
            <a:r>
              <a:rPr lang="en-US" dirty="0" err="1" smtClean="0"/>
              <a:t>g+r</a:t>
            </a:r>
            <a:r>
              <a:rPr lang="en-US" dirty="0" smtClean="0"/>
              <a:t> </a:t>
            </a:r>
            <a:r>
              <a:rPr lang="en-US" dirty="0" err="1" smtClean="0"/>
              <a:t>conf</a:t>
            </a:r>
            <a:r>
              <a:rPr lang="en-US" dirty="0" smtClean="0"/>
              <a:t>/*' do</a:t>
            </a:r>
          </a:p>
          <a:p>
            <a:r>
              <a:rPr lang="en-US" dirty="0" smtClean="0"/>
              <a:t>  </a:t>
            </a:r>
            <a:r>
              <a:rPr lang="en-US" dirty="0" err="1" smtClean="0"/>
              <a:t>cwd</a:t>
            </a:r>
            <a:r>
              <a:rPr lang="en-US" dirty="0" smtClean="0"/>
              <a:t> '/opt/tomcat'</a:t>
            </a:r>
            <a:endParaRPr lang="en-US" dirty="0"/>
          </a:p>
          <a:p>
            <a:r>
              <a:rPr lang="en-US" dirty="0" smtClean="0"/>
              <a:t>end</a:t>
            </a:r>
          </a:p>
          <a:p>
            <a:endParaRPr lang="en-US" dirty="0"/>
          </a:p>
          <a:p>
            <a:r>
              <a:rPr lang="en-US" dirty="0" smtClean="0"/>
              <a:t>execute '</a:t>
            </a:r>
            <a:r>
              <a:rPr lang="en-US" dirty="0" err="1" smtClean="0"/>
              <a:t>chown</a:t>
            </a:r>
            <a:r>
              <a:rPr lang="en-US" dirty="0" smtClean="0"/>
              <a:t> -R tomcat </a:t>
            </a:r>
            <a:r>
              <a:rPr lang="en-US" dirty="0" err="1" smtClean="0"/>
              <a:t>webapps</a:t>
            </a:r>
            <a:r>
              <a:rPr lang="en-US" dirty="0" smtClean="0"/>
              <a:t>/ work/ temp/ logs/' do</a:t>
            </a:r>
          </a:p>
          <a:p>
            <a:r>
              <a:rPr lang="en-US" dirty="0" smtClean="0"/>
              <a:t>  </a:t>
            </a:r>
            <a:r>
              <a:rPr lang="en-US" dirty="0" err="1" smtClean="0"/>
              <a:t>cwd</a:t>
            </a:r>
            <a:r>
              <a:rPr lang="en-US" dirty="0" smtClean="0"/>
              <a:t> '/opt/tomcat'</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
        <p:nvSpPr>
          <p:cNvPr id="6" name="TextBox 5"/>
          <p:cNvSpPr txBox="1"/>
          <p:nvPr/>
        </p:nvSpPr>
        <p:spPr bwMode="white">
          <a:xfrm>
            <a:off x="8222002" y="5397006"/>
            <a:ext cx="7319586" cy="2623313"/>
          </a:xfrm>
          <a:prstGeom prst="rect">
            <a:avLst/>
          </a:prstGeom>
        </p:spPr>
        <p:txBody>
          <a:bodyPr vert="horz" wrap="square" lIns="91440" tIns="91440" rIns="91440" bIns="91440" rtlCol="0">
            <a:normAutofit/>
          </a:bodyPr>
          <a:lstStyle/>
          <a:p>
            <a:r>
              <a:rPr lang="en-US" i="1" dirty="0" smtClean="0"/>
              <a:t>NOTE: Even </a:t>
            </a:r>
            <a:r>
              <a:rPr lang="en-US" i="1" dirty="0"/>
              <a:t>the current working directory </a:t>
            </a:r>
            <a:r>
              <a:rPr lang="en-US" i="1" dirty="0" smtClean="0"/>
              <a:t>property (</a:t>
            </a:r>
            <a:r>
              <a:rPr lang="en-US" i="1" dirty="0" err="1"/>
              <a:t>cwd</a:t>
            </a:r>
            <a:r>
              <a:rPr lang="en-US" i="1" dirty="0"/>
              <a:t>) is not needed if the command is provided the entire path to the location of target</a:t>
            </a:r>
            <a:r>
              <a:rPr lang="en-US" i="1" dirty="0" smtClean="0"/>
              <a:t>.</a:t>
            </a:r>
          </a:p>
          <a:p>
            <a:endParaRPr lang="en-US" i="1" dirty="0" smtClean="0"/>
          </a:p>
          <a:p>
            <a:endParaRPr lang="en-US" i="1" dirty="0"/>
          </a:p>
          <a:p>
            <a:r>
              <a:rPr lang="en-US" b="1" dirty="0" smtClean="0">
                <a:latin typeface="Courier New"/>
                <a:cs typeface="Courier New"/>
              </a:rPr>
              <a:t>execute '</a:t>
            </a:r>
            <a:r>
              <a:rPr lang="en-US" b="1" dirty="0" err="1" smtClean="0">
                <a:latin typeface="Courier New"/>
                <a:cs typeface="Courier New"/>
              </a:rPr>
              <a:t>chmod</a:t>
            </a:r>
            <a:r>
              <a:rPr lang="en-US" b="1" dirty="0" smtClean="0">
                <a:latin typeface="Courier New"/>
                <a:cs typeface="Courier New"/>
              </a:rPr>
              <a:t> </a:t>
            </a:r>
            <a:r>
              <a:rPr lang="en-US" b="1" dirty="0" err="1" smtClean="0">
                <a:latin typeface="Courier New"/>
                <a:cs typeface="Courier New"/>
              </a:rPr>
              <a:t>g+r</a:t>
            </a:r>
            <a:r>
              <a:rPr lang="en-US" b="1" dirty="0" smtClean="0">
                <a:latin typeface="Courier New"/>
                <a:cs typeface="Courier New"/>
              </a:rPr>
              <a:t> /opt/tomcat/</a:t>
            </a:r>
            <a:r>
              <a:rPr lang="en-US" b="1" dirty="0" err="1" smtClean="0">
                <a:latin typeface="Courier New"/>
                <a:cs typeface="Courier New"/>
              </a:rPr>
              <a:t>conf</a:t>
            </a:r>
            <a:r>
              <a:rPr lang="en-US" b="1" dirty="0" smtClean="0">
                <a:latin typeface="Courier New"/>
                <a:cs typeface="Courier New"/>
              </a:rPr>
              <a:t>/*'</a:t>
            </a:r>
          </a:p>
          <a:p>
            <a:endParaRPr lang="en-US" dirty="0" smtClean="0"/>
          </a:p>
        </p:txBody>
      </p:sp>
    </p:spTree>
    <p:extLst>
      <p:ext uri="{BB962C8B-B14F-4D97-AF65-F5344CB8AC3E}">
        <p14:creationId xmlns:p14="http://schemas.microsoft.com/office/powerpoint/2010/main" val="161414117"/>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p:txBody>
          <a:bodyPr>
            <a:normAutofit lnSpcReduction="10000"/>
          </a:bodyPr>
          <a:lstStyle/>
          <a:p>
            <a:r>
              <a:rPr lang="en-US" dirty="0"/>
              <a:t>directory '/opt/tomcat/</a:t>
            </a:r>
            <a:r>
              <a:rPr lang="en-US" dirty="0" err="1"/>
              <a:t>conf</a:t>
            </a:r>
            <a:r>
              <a:rPr lang="en-US" dirty="0"/>
              <a:t>' do</a:t>
            </a:r>
          </a:p>
          <a:p>
            <a:r>
              <a:rPr lang="en-US" dirty="0"/>
              <a:t>  group 'tomcat'</a:t>
            </a:r>
          </a:p>
          <a:p>
            <a:r>
              <a:rPr lang="en-US" dirty="0"/>
              <a:t>  mode '0474'</a:t>
            </a:r>
          </a:p>
          <a:p>
            <a:r>
              <a:rPr lang="en-US" dirty="0"/>
              <a:t>end</a:t>
            </a:r>
          </a:p>
          <a:p>
            <a:endParaRPr lang="en-US" dirty="0"/>
          </a:p>
          <a:p>
            <a:r>
              <a:rPr lang="en-US" dirty="0"/>
              <a:t>execute '</a:t>
            </a:r>
            <a:r>
              <a:rPr lang="en-US" dirty="0" err="1"/>
              <a:t>chmod</a:t>
            </a:r>
            <a:r>
              <a:rPr lang="en-US" dirty="0"/>
              <a:t> </a:t>
            </a:r>
            <a:r>
              <a:rPr lang="en-US" dirty="0" err="1"/>
              <a:t>g+r</a:t>
            </a:r>
            <a:r>
              <a:rPr lang="en-US" dirty="0"/>
              <a:t> </a:t>
            </a:r>
            <a:r>
              <a:rPr lang="en-US" dirty="0" err="1"/>
              <a:t>conf</a:t>
            </a:r>
            <a:r>
              <a:rPr lang="en-US" dirty="0"/>
              <a:t>/*' do</a:t>
            </a:r>
          </a:p>
          <a:p>
            <a:r>
              <a:rPr lang="en-US" dirty="0"/>
              <a:t>  </a:t>
            </a:r>
            <a:r>
              <a:rPr lang="en-US" dirty="0" err="1"/>
              <a:t>cwd</a:t>
            </a:r>
            <a:r>
              <a:rPr lang="en-US" dirty="0"/>
              <a:t> '/opt/tomcat'</a:t>
            </a:r>
          </a:p>
          <a:p>
            <a:r>
              <a:rPr lang="en-US" dirty="0"/>
              <a:t>end</a:t>
            </a:r>
          </a:p>
          <a:p>
            <a:endParaRPr lang="en-US" dirty="0"/>
          </a:p>
          <a:p>
            <a:r>
              <a:rPr lang="en-US" dirty="0"/>
              <a:t>execute '</a:t>
            </a:r>
            <a:r>
              <a:rPr lang="en-US" dirty="0" err="1"/>
              <a:t>chown</a:t>
            </a:r>
            <a:r>
              <a:rPr lang="en-US" dirty="0"/>
              <a:t> -R tomcat </a:t>
            </a:r>
            <a:r>
              <a:rPr lang="en-US" dirty="0" err="1"/>
              <a:t>webapps</a:t>
            </a:r>
            <a:r>
              <a:rPr lang="en-US" dirty="0"/>
              <a:t>/ work/ temp/ logs/' do</a:t>
            </a:r>
          </a:p>
          <a:p>
            <a:r>
              <a:rPr lang="en-US" dirty="0"/>
              <a:t>  </a:t>
            </a:r>
            <a:r>
              <a:rPr lang="en-US" dirty="0" err="1"/>
              <a:t>cwd</a:t>
            </a:r>
            <a:r>
              <a:rPr lang="en-US" dirty="0"/>
              <a:t> '/opt/tomcat'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427885"/>
            <a:ext cx="14404273" cy="3642562"/>
          </a:xfrm>
        </p:spPr>
        <p:txBody>
          <a:bodyPr/>
          <a:lstStyle/>
          <a:p>
            <a:endParaRPr lang="en-US" dirty="0"/>
          </a:p>
        </p:txBody>
      </p:sp>
    </p:spTree>
    <p:extLst>
      <p:ext uri="{BB962C8B-B14F-4D97-AF65-F5344CB8AC3E}">
        <p14:creationId xmlns:p14="http://schemas.microsoft.com/office/powerpoint/2010/main" val="615218258"/>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smtClean="0"/>
              <a:t>* </a:t>
            </a:r>
            <a:r>
              <a:rPr lang="en-US" dirty="0"/>
              <a:t>directory[/opt/tomcat/</a:t>
            </a:r>
            <a:r>
              <a:rPr lang="en-US" dirty="0" err="1"/>
              <a:t>conf</a:t>
            </a:r>
            <a:r>
              <a:rPr lang="en-US" dirty="0"/>
              <a:t>] action create</a:t>
            </a:r>
          </a:p>
          <a:p>
            <a:r>
              <a:rPr lang="en-US" dirty="0"/>
              <a:t>    - change mode from '0755' to '0474'</a:t>
            </a:r>
          </a:p>
          <a:p>
            <a:r>
              <a:rPr lang="en-US" dirty="0"/>
              <a:t>    - change group from 'root' to 'tomcat'</a:t>
            </a:r>
          </a:p>
          <a:p>
            <a:r>
              <a:rPr lang="en-US" dirty="0"/>
              <a:t>  * execute[</a:t>
            </a:r>
            <a:r>
              <a:rPr lang="en-US" dirty="0" err="1"/>
              <a:t>chmod</a:t>
            </a:r>
            <a:r>
              <a:rPr lang="en-US" dirty="0"/>
              <a:t> </a:t>
            </a:r>
            <a:r>
              <a:rPr lang="en-US" dirty="0" err="1"/>
              <a:t>g+r</a:t>
            </a:r>
            <a:r>
              <a:rPr lang="en-US" dirty="0"/>
              <a:t> </a:t>
            </a:r>
            <a:r>
              <a:rPr lang="en-US" dirty="0" err="1"/>
              <a:t>conf</a:t>
            </a:r>
            <a:r>
              <a:rPr lang="en-US" dirty="0"/>
              <a:t>/*] action run</a:t>
            </a:r>
          </a:p>
          <a:p>
            <a:r>
              <a:rPr lang="en-US" dirty="0"/>
              <a:t>    - execute </a:t>
            </a:r>
            <a:r>
              <a:rPr lang="en-US" dirty="0" err="1"/>
              <a:t>chmod</a:t>
            </a:r>
            <a:r>
              <a:rPr lang="en-US" dirty="0"/>
              <a:t> </a:t>
            </a:r>
            <a:r>
              <a:rPr lang="en-US" dirty="0" err="1"/>
              <a:t>g+r</a:t>
            </a:r>
            <a:r>
              <a:rPr lang="en-US" dirty="0"/>
              <a:t> </a:t>
            </a:r>
            <a:r>
              <a:rPr lang="en-US" dirty="0" err="1"/>
              <a:t>conf</a:t>
            </a:r>
            <a:r>
              <a:rPr lang="en-US" dirty="0"/>
              <a:t>/*</a:t>
            </a:r>
          </a:p>
          <a:p>
            <a:r>
              <a:rPr lang="en-US" dirty="0"/>
              <a:t>  * execute[</a:t>
            </a:r>
            <a:r>
              <a:rPr lang="en-US" dirty="0" err="1"/>
              <a:t>chown</a:t>
            </a:r>
            <a:r>
              <a:rPr lang="en-US" dirty="0"/>
              <a:t> -R tomcat </a:t>
            </a:r>
            <a:r>
              <a:rPr lang="en-US" dirty="0" err="1"/>
              <a:t>webapps</a:t>
            </a:r>
            <a:r>
              <a:rPr lang="en-US" dirty="0"/>
              <a:t>/ work/ temp/ logs/] action run</a:t>
            </a:r>
          </a:p>
          <a:p>
            <a:r>
              <a:rPr lang="en-US" dirty="0"/>
              <a:t>    - execute </a:t>
            </a:r>
            <a:r>
              <a:rPr lang="en-US" dirty="0" err="1"/>
              <a:t>chown</a:t>
            </a:r>
            <a:r>
              <a:rPr lang="en-US" dirty="0"/>
              <a:t> -R tomcat </a:t>
            </a:r>
            <a:r>
              <a:rPr lang="en-US" dirty="0" err="1"/>
              <a:t>webapps</a:t>
            </a:r>
            <a:r>
              <a:rPr lang="en-US" dirty="0"/>
              <a:t>/ work/ temp/ logs/</a:t>
            </a:r>
          </a:p>
          <a:p>
            <a:endParaRPr lang="en-US" dirty="0"/>
          </a:p>
          <a:p>
            <a:r>
              <a:rPr lang="en-US" dirty="0"/>
              <a:t>Running handlers:</a:t>
            </a:r>
          </a:p>
          <a:p>
            <a:r>
              <a:rPr lang="en-US" dirty="0" smtClean="0"/>
              <a:t>Chef </a:t>
            </a:r>
            <a:r>
              <a:rPr lang="en-US" dirty="0"/>
              <a:t>Client finished, 4/9 resources updated in 12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7" name="Content Placeholder 6"/>
          <p:cNvSpPr>
            <a:spLocks noGrp="1"/>
          </p:cNvSpPr>
          <p:nvPr>
            <p:ph sz="quarter" idx="12"/>
          </p:nvPr>
        </p:nvSpPr>
        <p:spPr>
          <a:xfrm>
            <a:off x="1127883" y="2339260"/>
            <a:ext cx="14420850" cy="3826361"/>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2102870208"/>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42280342"/>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the Tomcat Service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a:t>tomcat.service</a:t>
            </a:r>
            <a:endParaRPr lang="en-US" dirty="0"/>
          </a:p>
          <a:p>
            <a:r>
              <a:rPr lang="en-US" dirty="0"/>
              <a:t>$ </a:t>
            </a:r>
            <a:r>
              <a:rPr lang="en-US" dirty="0" err="1"/>
              <a:t>sudo</a:t>
            </a:r>
            <a:r>
              <a:rPr lang="en-US" dirty="0"/>
              <a:t> </a:t>
            </a:r>
            <a:r>
              <a:rPr lang="en-US" dirty="0" err="1"/>
              <a:t>systemctl</a:t>
            </a:r>
            <a:r>
              <a:rPr lang="en-US" dirty="0"/>
              <a:t> daemon-reload</a:t>
            </a:r>
          </a:p>
          <a:p>
            <a:r>
              <a:rPr lang="en-US" dirty="0"/>
              <a:t>$ </a:t>
            </a:r>
            <a:r>
              <a:rPr lang="en-US" dirty="0" err="1"/>
              <a:t>sudo</a:t>
            </a:r>
            <a:r>
              <a:rPr lang="en-US" dirty="0"/>
              <a:t> </a:t>
            </a:r>
            <a:r>
              <a:rPr lang="en-US" dirty="0" err="1"/>
              <a:t>systemctl</a:t>
            </a:r>
            <a:r>
              <a:rPr lang="en-US" dirty="0"/>
              <a:t> start tomcat</a:t>
            </a:r>
          </a:p>
          <a:p>
            <a:r>
              <a:rPr lang="en-US" dirty="0"/>
              <a:t>$ </a:t>
            </a:r>
            <a:r>
              <a:rPr lang="en-US" dirty="0" err="1"/>
              <a:t>sudo</a:t>
            </a:r>
            <a:r>
              <a:rPr lang="en-US" dirty="0"/>
              <a:t> </a:t>
            </a:r>
            <a:r>
              <a:rPr lang="en-US" dirty="0" err="1"/>
              <a:t>systemctl</a:t>
            </a:r>
            <a:r>
              <a:rPr lang="en-US" dirty="0"/>
              <a:t> enable tomcat</a:t>
            </a:r>
          </a:p>
        </p:txBody>
      </p:sp>
      <p:sp>
        <p:nvSpPr>
          <p:cNvPr id="4" name="Content Placeholder 3"/>
          <p:cNvSpPr>
            <a:spLocks noGrp="1"/>
          </p:cNvSpPr>
          <p:nvPr>
            <p:ph sz="quarter" idx="12"/>
          </p:nvPr>
        </p:nvSpPr>
        <p:spPr/>
        <p:txBody>
          <a:bodyPr/>
          <a:lstStyle/>
          <a:p>
            <a:r>
              <a:rPr lang="en-US" dirty="0" smtClean="0"/>
              <a:t>The Tomcat application needs to have the service file created and then have it started to ensure that when the machine reboots that it starts again.</a:t>
            </a:r>
            <a:endParaRPr lang="en-US" dirty="0"/>
          </a:p>
        </p:txBody>
      </p:sp>
    </p:spTree>
    <p:extLst>
      <p:ext uri="{BB962C8B-B14F-4D97-AF65-F5344CB8AC3E}">
        <p14:creationId xmlns:p14="http://schemas.microsoft.com/office/powerpoint/2010/main" val="468747055"/>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template</a:t>
            </a:r>
            <a:endParaRPr lang="en-US" dirty="0"/>
          </a:p>
        </p:txBody>
      </p:sp>
      <p:sp>
        <p:nvSpPr>
          <p:cNvPr id="3" name="Subtitle 2"/>
          <p:cNvSpPr>
            <a:spLocks noGrp="1"/>
          </p:cNvSpPr>
          <p:nvPr>
            <p:ph type="subTitle" idx="1"/>
          </p:nvPr>
        </p:nvSpPr>
        <p:spPr/>
        <p:txBody>
          <a:bodyPr/>
          <a:lstStyle/>
          <a:p>
            <a:r>
              <a:rPr lang="en-US" dirty="0"/>
              <a:t>A cookbook template is an Embedded Ruby (ERB) template that is used to dynamically generate static text files. Templates may contain Ruby expressions and statements, and are a great way to manage configuration files. Use the template resource to add cookbook templates to recipes; place the corresponding Embedded Ruby (ERB) template file in a cookbook’s /templates directory.</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docs.chef.io/resource_template.html</a:t>
            </a:r>
            <a:endParaRPr lang="en-US" sz="4000" dirty="0" smtClean="0"/>
          </a:p>
        </p:txBody>
      </p:sp>
    </p:spTree>
    <p:extLst>
      <p:ext uri="{BB962C8B-B14F-4D97-AF65-F5344CB8AC3E}">
        <p14:creationId xmlns:p14="http://schemas.microsoft.com/office/powerpoint/2010/main" val="441718577"/>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smtClean="0"/>
              <a:t>tomcat.service</a:t>
            </a:r>
            <a:endParaRPr lang="en-US" dirty="0"/>
          </a:p>
        </p:txBody>
      </p:sp>
      <p:sp>
        <p:nvSpPr>
          <p:cNvPr id="3" name="Content Placeholder 2"/>
          <p:cNvSpPr>
            <a:spLocks noGrp="1"/>
          </p:cNvSpPr>
          <p:nvPr>
            <p:ph sz="quarter" idx="12"/>
          </p:nvPr>
        </p:nvSpPr>
        <p:spPr/>
        <p:txBody>
          <a:bodyPr/>
          <a:lstStyle/>
          <a:p>
            <a:r>
              <a:rPr lang="en-US" dirty="0" smtClean="0"/>
              <a:t>template '/</a:t>
            </a:r>
            <a:r>
              <a:rPr lang="en-US" dirty="0" err="1" smtClean="0"/>
              <a:t>etc</a:t>
            </a:r>
            <a:r>
              <a:rPr lang="en-US" dirty="0" smtClean="0"/>
              <a:t>/</a:t>
            </a:r>
            <a:r>
              <a:rPr lang="en-US" dirty="0" err="1" smtClean="0"/>
              <a:t>systemd</a:t>
            </a:r>
            <a:r>
              <a:rPr lang="en-US" dirty="0" smtClean="0"/>
              <a:t>/system/</a:t>
            </a:r>
            <a:r>
              <a:rPr lang="en-US" dirty="0" err="1" smtClean="0"/>
              <a:t>tomcat.service</a:t>
            </a:r>
            <a:r>
              <a:rPr lang="en-US" dirty="0" smtClean="0"/>
              <a:t>' do</a:t>
            </a:r>
          </a:p>
          <a:p>
            <a:r>
              <a:rPr lang="en-US" dirty="0" smtClean="0"/>
              <a:t>  source '</a:t>
            </a:r>
            <a:r>
              <a:rPr lang="en-US" dirty="0" err="1" smtClean="0"/>
              <a:t>tomcat.service.erb</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315596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444146869"/>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directory[cookbooks/tomcat/templates/default] action create</a:t>
            </a:r>
          </a:p>
          <a:p>
            <a:r>
              <a:rPr lang="en-US" dirty="0"/>
              <a:t>    - create new directory cookbooks/tomcat/templates/default</a:t>
            </a:r>
          </a:p>
          <a:p>
            <a:r>
              <a:rPr lang="en-US" dirty="0"/>
              <a:t>  * template[cookbooks/tomcat/templates/default/</a:t>
            </a:r>
            <a:r>
              <a:rPr lang="en-US" dirty="0" err="1"/>
              <a:t>tomcat.service.erb</a:t>
            </a:r>
            <a:r>
              <a:rPr lang="en-US" dirty="0"/>
              <a:t>] action create</a:t>
            </a:r>
          </a:p>
          <a:p>
            <a:r>
              <a:rPr lang="en-US" dirty="0"/>
              <a:t>    - create new file cookbooks/tomcat/templates/default/</a:t>
            </a:r>
            <a:r>
              <a:rPr lang="en-US" dirty="0" err="1"/>
              <a:t>tomcat.service.erb</a:t>
            </a:r>
            <a:endParaRPr lang="en-US" dirty="0"/>
          </a:p>
          <a:p>
            <a:r>
              <a:rPr lang="en-US" dirty="0"/>
              <a:t>    - update content in file cookbooks/tomcat/templates/default/</a:t>
            </a:r>
            <a:r>
              <a:rPr lang="en-US" dirty="0" err="1"/>
              <a:t>tomcat.service.erb</a:t>
            </a:r>
            <a:r>
              <a:rPr lang="en-US" dirty="0"/>
              <a:t> from none to e3b0c4</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smtClean="0"/>
              <a:t>&gt; chef generate template cookbooks/tomcat </a:t>
            </a:r>
            <a:r>
              <a:rPr lang="en-US" dirty="0" err="1" smtClean="0"/>
              <a:t>tomcat.service</a:t>
            </a:r>
            <a:endParaRPr lang="en-US" dirty="0"/>
          </a:p>
        </p:txBody>
      </p:sp>
      <p:sp>
        <p:nvSpPr>
          <p:cNvPr id="4" name="Content Placeholder 3"/>
          <p:cNvSpPr>
            <a:spLocks noGrp="1"/>
          </p:cNvSpPr>
          <p:nvPr>
            <p:ph sz="quarter" idx="12"/>
          </p:nvPr>
        </p:nvSpPr>
        <p:spPr>
          <a:xfrm>
            <a:off x="1094460" y="3345478"/>
            <a:ext cx="14420850" cy="4507752"/>
          </a:xfrm>
        </p:spPr>
        <p:txBody>
          <a:bodyPr/>
          <a:lstStyle/>
          <a:p>
            <a:endParaRPr lang="en-US" dirty="0"/>
          </a:p>
        </p:txBody>
      </p:sp>
      <p:sp>
        <p:nvSpPr>
          <p:cNvPr id="5" name="Title 4"/>
          <p:cNvSpPr>
            <a:spLocks noGrp="1"/>
          </p:cNvSpPr>
          <p:nvPr>
            <p:ph type="title"/>
          </p:nvPr>
        </p:nvSpPr>
        <p:spPr/>
        <p:txBody>
          <a:bodyPr/>
          <a:lstStyle/>
          <a:p>
            <a:r>
              <a:rPr lang="en-US" dirty="0" smtClean="0"/>
              <a:t>Creating a Tomcat Service Template </a:t>
            </a:r>
            <a:r>
              <a:rPr lang="en-US" dirty="0"/>
              <a:t>F</a:t>
            </a:r>
            <a:r>
              <a:rPr lang="en-US" dirty="0" smtClean="0"/>
              <a:t>ile</a:t>
            </a:r>
            <a:endParaRPr lang="en-US" dirty="0"/>
          </a:p>
        </p:txBody>
      </p:sp>
    </p:spTree>
    <p:extLst>
      <p:ext uri="{BB962C8B-B14F-4D97-AF65-F5344CB8AC3E}">
        <p14:creationId xmlns:p14="http://schemas.microsoft.com/office/powerpoint/2010/main" val="972365412"/>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cookbooks/tomcat/templates/default/</a:t>
            </a:r>
            <a:r>
              <a:rPr lang="en-US" dirty="0" err="1" smtClean="0"/>
              <a:t>tomcat.service.erb</a:t>
            </a:r>
            <a:endParaRPr lang="en-US" dirty="0"/>
          </a:p>
        </p:txBody>
      </p:sp>
      <p:sp>
        <p:nvSpPr>
          <p:cNvPr id="5" name="Title 4"/>
          <p:cNvSpPr>
            <a:spLocks noGrp="1"/>
          </p:cNvSpPr>
          <p:nvPr>
            <p:ph type="title"/>
          </p:nvPr>
        </p:nvSpPr>
        <p:spPr/>
        <p:txBody>
          <a:bodyPr/>
          <a:lstStyle/>
          <a:p>
            <a:r>
              <a:rPr lang="en-US" dirty="0" smtClean="0"/>
              <a:t>Editing the Tomcat Service Template File</a:t>
            </a:r>
            <a:endParaRPr lang="en-US" dirty="0"/>
          </a:p>
        </p:txBody>
      </p:sp>
    </p:spTree>
    <p:extLst>
      <p:ext uri="{BB962C8B-B14F-4D97-AF65-F5344CB8AC3E}">
        <p14:creationId xmlns:p14="http://schemas.microsoft.com/office/powerpoint/2010/main" val="982280251"/>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Contents to the Template File</a:t>
            </a:r>
            <a:endParaRPr lang="en-US" dirty="0"/>
          </a:p>
        </p:txBody>
      </p:sp>
      <p:sp>
        <p:nvSpPr>
          <p:cNvPr id="3" name="Content Placeholder 2"/>
          <p:cNvSpPr>
            <a:spLocks noGrp="1"/>
          </p:cNvSpPr>
          <p:nvPr>
            <p:ph sz="quarter" idx="10"/>
          </p:nvPr>
        </p:nvSpPr>
        <p:spPr>
          <a:xfrm>
            <a:off x="1121104" y="3032743"/>
            <a:ext cx="14423693" cy="4920742"/>
          </a:xfrm>
        </p:spPr>
        <p:txBody>
          <a:bodyPr>
            <a:noAutofit/>
          </a:bodyPr>
          <a:lstStyle/>
          <a:p>
            <a:r>
              <a:rPr lang="en-US" sz="1600" dirty="0"/>
              <a:t># </a:t>
            </a:r>
            <a:r>
              <a:rPr lang="en-US" sz="1600" dirty="0" err="1"/>
              <a:t>Systemd</a:t>
            </a:r>
            <a:r>
              <a:rPr lang="en-US" sz="1600" dirty="0"/>
              <a:t> unit file for tomcat</a:t>
            </a:r>
          </a:p>
          <a:p>
            <a:r>
              <a:rPr lang="en-US" sz="1600" dirty="0"/>
              <a:t>[Unit]</a:t>
            </a:r>
          </a:p>
          <a:p>
            <a:r>
              <a:rPr lang="en-US" sz="1600" dirty="0"/>
              <a:t>Description=Apache Tomcat Web Application Container</a:t>
            </a:r>
          </a:p>
          <a:p>
            <a:r>
              <a:rPr lang="en-US" sz="1600" dirty="0"/>
              <a:t>After=</a:t>
            </a:r>
            <a:r>
              <a:rPr lang="en-US" sz="1600" dirty="0" err="1"/>
              <a:t>syslog.target</a:t>
            </a:r>
            <a:r>
              <a:rPr lang="en-US" sz="1600" dirty="0"/>
              <a:t> </a:t>
            </a:r>
            <a:r>
              <a:rPr lang="en-US" sz="1600" dirty="0" err="1"/>
              <a:t>network.target</a:t>
            </a:r>
            <a:endParaRPr lang="en-US" sz="1600" dirty="0"/>
          </a:p>
          <a:p>
            <a:endParaRPr lang="en-US" sz="1600" dirty="0"/>
          </a:p>
          <a:p>
            <a:r>
              <a:rPr lang="en-US" sz="1600" dirty="0"/>
              <a:t>[Service]</a:t>
            </a:r>
          </a:p>
          <a:p>
            <a:r>
              <a:rPr lang="en-US" sz="1600" dirty="0"/>
              <a:t>Type=forking</a:t>
            </a:r>
          </a:p>
          <a:p>
            <a:endParaRPr lang="en-US" sz="1600" dirty="0"/>
          </a:p>
          <a:p>
            <a:r>
              <a:rPr lang="en-US" sz="1600" dirty="0"/>
              <a:t>Environment=JAVA_HOME=/</a:t>
            </a:r>
            <a:r>
              <a:rPr lang="en-US" sz="1600" dirty="0" err="1"/>
              <a:t>usr</a:t>
            </a:r>
            <a:r>
              <a:rPr lang="en-US" sz="1600" dirty="0"/>
              <a:t>/lib/</a:t>
            </a:r>
            <a:r>
              <a:rPr lang="en-US" sz="1600" dirty="0" err="1"/>
              <a:t>jvm</a:t>
            </a:r>
            <a:r>
              <a:rPr lang="en-US" sz="1600" dirty="0"/>
              <a:t>/</a:t>
            </a:r>
            <a:r>
              <a:rPr lang="en-US" sz="1600" dirty="0" err="1"/>
              <a:t>jre</a:t>
            </a:r>
            <a:endParaRPr lang="en-US" sz="1600" dirty="0"/>
          </a:p>
          <a:p>
            <a:r>
              <a:rPr lang="en-US" sz="1600" dirty="0"/>
              <a:t>Environment=CATALINA_PID=/opt/tomcat/temp/</a:t>
            </a:r>
            <a:r>
              <a:rPr lang="en-US" sz="1600" dirty="0" err="1"/>
              <a:t>tomcat.pid</a:t>
            </a:r>
            <a:endParaRPr lang="en-US" sz="1600" dirty="0"/>
          </a:p>
          <a:p>
            <a:r>
              <a:rPr lang="en-US" sz="1600" dirty="0"/>
              <a:t>Environment=CATALINA_HOME=/opt/tomcat</a:t>
            </a:r>
          </a:p>
          <a:p>
            <a:r>
              <a:rPr lang="en-US" sz="1600" dirty="0"/>
              <a:t>Environment=CATALINA_BASE=/opt/tomcat</a:t>
            </a:r>
          </a:p>
          <a:p>
            <a:r>
              <a:rPr lang="en-US" sz="1600" dirty="0"/>
              <a:t>Environment='CATALINA_OPTS=-Xms512M -Xmx1024M -server -XX:+</a:t>
            </a:r>
            <a:r>
              <a:rPr lang="en-US" sz="1600" dirty="0" err="1"/>
              <a:t>UseParallelGC</a:t>
            </a:r>
            <a:r>
              <a:rPr lang="en-US" sz="1600" dirty="0"/>
              <a:t>'</a:t>
            </a:r>
          </a:p>
          <a:p>
            <a:r>
              <a:rPr lang="en-US" sz="1600" dirty="0"/>
              <a:t>Environment='JAVA_OPTS=-</a:t>
            </a:r>
            <a:r>
              <a:rPr lang="en-US" sz="1600" dirty="0" err="1"/>
              <a:t>Djava.awt.headless</a:t>
            </a:r>
            <a:r>
              <a:rPr lang="en-US" sz="1600" dirty="0"/>
              <a:t>=true -</a:t>
            </a:r>
            <a:r>
              <a:rPr lang="en-US" sz="1600" dirty="0" err="1"/>
              <a:t>Djava.security.egd</a:t>
            </a:r>
            <a:r>
              <a:rPr lang="en-US" sz="1600" dirty="0"/>
              <a:t>=file:/</a:t>
            </a:r>
            <a:r>
              <a:rPr lang="en-US" sz="1600" dirty="0" err="1"/>
              <a:t>dev</a:t>
            </a:r>
            <a:r>
              <a:rPr lang="en-US" sz="1600" dirty="0"/>
              <a:t>/./</a:t>
            </a:r>
            <a:r>
              <a:rPr lang="en-US" sz="1600" dirty="0" err="1"/>
              <a:t>urandom</a:t>
            </a:r>
            <a:r>
              <a:rPr lang="en-US" sz="1600" dirty="0" smtClean="0"/>
              <a:t>'</a:t>
            </a:r>
            <a:endParaRPr lang="en-US" sz="1600" dirty="0"/>
          </a:p>
        </p:txBody>
      </p:sp>
      <p:sp>
        <p:nvSpPr>
          <p:cNvPr id="4" name="Text Placeholder 3"/>
          <p:cNvSpPr>
            <a:spLocks noGrp="1"/>
          </p:cNvSpPr>
          <p:nvPr>
            <p:ph type="body" sz="quarter" idx="11"/>
          </p:nvPr>
        </p:nvSpPr>
        <p:spPr/>
        <p:txBody>
          <a:bodyPr/>
          <a:lstStyle/>
          <a:p>
            <a:r>
              <a:rPr lang="en-US" dirty="0" smtClean="0"/>
              <a:t>~/cookbooks/tomcat/templates/default/</a:t>
            </a:r>
            <a:r>
              <a:rPr lang="en-US" dirty="0" err="1" smtClean="0"/>
              <a:t>tomcat.service.erb</a:t>
            </a:r>
            <a:endParaRPr lang="en-US" dirty="0"/>
          </a:p>
        </p:txBody>
      </p:sp>
      <p:sp>
        <p:nvSpPr>
          <p:cNvPr id="8" name="Text Placeholder 2"/>
          <p:cNvSpPr>
            <a:spLocks noGrp="1"/>
          </p:cNvSpPr>
          <p:nvPr>
            <p:ph type="body" sz="quarter" idx="11"/>
          </p:nvPr>
        </p:nvSpPr>
        <p:spPr>
          <a:xfrm>
            <a:off x="1121104" y="2122472"/>
            <a:ext cx="14422528" cy="729785"/>
          </a:xfrm>
          <a:solidFill>
            <a:schemeClr val="tx2"/>
          </a:solidFill>
        </p:spPr>
        <p:txBody>
          <a:bodyPr/>
          <a:lstStyle/>
          <a:p>
            <a:r>
              <a:rPr lang="en-US" sz="2400" dirty="0" smtClean="0">
                <a:solidFill>
                  <a:schemeClr val="bg1"/>
                </a:solidFill>
              </a:rPr>
              <a:t>&gt; </a:t>
            </a:r>
            <a:r>
              <a:rPr lang="en-US" sz="2400" dirty="0" err="1" smtClean="0">
                <a:solidFill>
                  <a:schemeClr val="bg1"/>
                </a:solidFill>
              </a:rPr>
              <a:t>cp</a:t>
            </a:r>
            <a:r>
              <a:rPr lang="en-US" sz="2400" dirty="0" smtClean="0">
                <a:solidFill>
                  <a:schemeClr val="bg1"/>
                </a:solidFill>
              </a:rPr>
              <a:t> ~/</a:t>
            </a:r>
            <a:r>
              <a:rPr lang="en-US" sz="2400" dirty="0" err="1" smtClean="0">
                <a:solidFill>
                  <a:schemeClr val="bg1"/>
                </a:solidFill>
              </a:rPr>
              <a:t>tomcat.service</a:t>
            </a:r>
            <a:r>
              <a:rPr lang="en-US" sz="2400" dirty="0" smtClean="0">
                <a:solidFill>
                  <a:schemeClr val="bg1"/>
                </a:solidFill>
              </a:rPr>
              <a:t> ~/cookbooks/tomcat/template/default/</a:t>
            </a:r>
            <a:r>
              <a:rPr lang="en-US" sz="2400" dirty="0" err="1" smtClean="0">
                <a:solidFill>
                  <a:schemeClr val="bg1"/>
                </a:solidFill>
              </a:rPr>
              <a:t>tomcat.service.erb</a:t>
            </a:r>
            <a:endParaRPr lang="en-US" sz="2400" dirty="0">
              <a:solidFill>
                <a:schemeClr val="bg1"/>
              </a:solidFill>
            </a:endParaRPr>
          </a:p>
        </p:txBody>
      </p:sp>
    </p:spTree>
    <p:extLst>
      <p:ext uri="{BB962C8B-B14F-4D97-AF65-F5344CB8AC3E}">
        <p14:creationId xmlns:p14="http://schemas.microsoft.com/office/powerpoint/2010/main" val="2001841791"/>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template Resource</a:t>
            </a:r>
            <a:endParaRPr lang="en-US" dirty="0"/>
          </a:p>
        </p:txBody>
      </p:sp>
      <p:sp>
        <p:nvSpPr>
          <p:cNvPr id="3" name="Content Placeholder 2"/>
          <p:cNvSpPr>
            <a:spLocks noGrp="1"/>
          </p:cNvSpPr>
          <p:nvPr>
            <p:ph sz="quarter" idx="10"/>
          </p:nvPr>
        </p:nvSpPr>
        <p:spPr/>
        <p:txBody>
          <a:bodyPr/>
          <a:lstStyle/>
          <a:p>
            <a:r>
              <a:rPr lang="en-US" dirty="0"/>
              <a:t>execute '</a:t>
            </a:r>
            <a:r>
              <a:rPr lang="en-US" dirty="0" err="1"/>
              <a:t>chmod</a:t>
            </a:r>
            <a:r>
              <a:rPr lang="en-US" dirty="0"/>
              <a:t> </a:t>
            </a:r>
            <a:r>
              <a:rPr lang="en-US" dirty="0" err="1"/>
              <a:t>g+r</a:t>
            </a:r>
            <a:r>
              <a:rPr lang="en-US" dirty="0"/>
              <a:t> </a:t>
            </a:r>
            <a:r>
              <a:rPr lang="en-US" dirty="0" err="1"/>
              <a:t>conf</a:t>
            </a:r>
            <a:r>
              <a:rPr lang="en-US" dirty="0"/>
              <a:t>/*' do</a:t>
            </a:r>
          </a:p>
          <a:p>
            <a:r>
              <a:rPr lang="en-US" dirty="0"/>
              <a:t>  </a:t>
            </a:r>
            <a:r>
              <a:rPr lang="en-US" dirty="0" err="1"/>
              <a:t>cwd</a:t>
            </a:r>
            <a:r>
              <a:rPr lang="en-US" dirty="0"/>
              <a:t> '/opt/tomcat'</a:t>
            </a:r>
          </a:p>
          <a:p>
            <a:r>
              <a:rPr lang="en-US" dirty="0"/>
              <a:t>end</a:t>
            </a:r>
          </a:p>
          <a:p>
            <a:endParaRPr lang="en-US" dirty="0"/>
          </a:p>
          <a:p>
            <a:r>
              <a:rPr lang="en-US" dirty="0"/>
              <a:t>execute '</a:t>
            </a:r>
            <a:r>
              <a:rPr lang="en-US" dirty="0" err="1"/>
              <a:t>chown</a:t>
            </a:r>
            <a:r>
              <a:rPr lang="en-US" dirty="0"/>
              <a:t> -R tomcat </a:t>
            </a:r>
            <a:r>
              <a:rPr lang="en-US" dirty="0" err="1"/>
              <a:t>webapps</a:t>
            </a:r>
            <a:r>
              <a:rPr lang="en-US" dirty="0"/>
              <a:t>/ work/ temp/ logs/' do</a:t>
            </a:r>
          </a:p>
          <a:p>
            <a:r>
              <a:rPr lang="en-US" dirty="0"/>
              <a:t>  </a:t>
            </a:r>
            <a:r>
              <a:rPr lang="en-US" dirty="0" err="1"/>
              <a:t>cwd</a:t>
            </a:r>
            <a:r>
              <a:rPr lang="en-US" dirty="0"/>
              <a:t> '/opt/tomcat'</a:t>
            </a:r>
          </a:p>
          <a:p>
            <a:r>
              <a:rPr lang="en-US" dirty="0"/>
              <a:t>end</a:t>
            </a:r>
          </a:p>
          <a:p>
            <a:endParaRPr lang="en-US" dirty="0"/>
          </a:p>
          <a:p>
            <a:r>
              <a:rPr lang="en-US" dirty="0"/>
              <a:t>template '/</a:t>
            </a:r>
            <a:r>
              <a:rPr lang="en-US" dirty="0" err="1"/>
              <a:t>etc</a:t>
            </a:r>
            <a:r>
              <a:rPr lang="en-US" dirty="0"/>
              <a:t>/</a:t>
            </a:r>
            <a:r>
              <a:rPr lang="en-US" dirty="0" err="1"/>
              <a:t>systemd</a:t>
            </a:r>
            <a:r>
              <a:rPr lang="en-US" dirty="0"/>
              <a:t>/system/</a:t>
            </a:r>
            <a:r>
              <a:rPr lang="en-US" dirty="0" err="1"/>
              <a:t>tomcat.service</a:t>
            </a:r>
            <a:r>
              <a:rPr lang="en-US" dirty="0"/>
              <a:t>' do</a:t>
            </a:r>
          </a:p>
          <a:p>
            <a:r>
              <a:rPr lang="en-US" dirty="0"/>
              <a:t>  source '</a:t>
            </a:r>
            <a:r>
              <a:rPr lang="en-US" dirty="0" err="1"/>
              <a:t>tomcat.service.erb</a:t>
            </a:r>
            <a:r>
              <a:rPr lang="en-US" dirty="0"/>
              <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6312316"/>
            <a:ext cx="14404273" cy="1774840"/>
          </a:xfrm>
        </p:spPr>
        <p:txBody>
          <a:bodyPr/>
          <a:lstStyle/>
          <a:p>
            <a:endParaRPr lang="en-US" dirty="0"/>
          </a:p>
        </p:txBody>
      </p:sp>
    </p:spTree>
    <p:extLst>
      <p:ext uri="{BB962C8B-B14F-4D97-AF65-F5344CB8AC3E}">
        <p14:creationId xmlns:p14="http://schemas.microsoft.com/office/powerpoint/2010/main" val="1289192125"/>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smtClean="0"/>
              <a:t>The command to execute requires only the command. No additional properties and uses the default action.</a:t>
            </a:r>
          </a:p>
          <a:p>
            <a:endParaRPr lang="en-US" dirty="0"/>
          </a:p>
          <a:p>
            <a:r>
              <a:rPr lang="en-US" dirty="0" smtClean="0"/>
              <a:t>When any resource relies on the default values of the properties and the default action you do not have to append the </a:t>
            </a:r>
            <a:r>
              <a:rPr lang="en-US" b="1" dirty="0" smtClean="0">
                <a:latin typeface="Courier New"/>
                <a:cs typeface="Courier New"/>
              </a:rPr>
              <a:t>do ... end</a:t>
            </a:r>
            <a:r>
              <a:rPr lang="en-US" dirty="0" smtClean="0"/>
              <a:t> block to the resource.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122940824"/>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systemctl</a:t>
            </a:r>
            <a:r>
              <a:rPr lang="en-US" dirty="0"/>
              <a:t> daemon-reload</a:t>
            </a:r>
          </a:p>
          <a:p>
            <a:endParaRPr lang="en-US" dirty="0"/>
          </a:p>
        </p:txBody>
      </p:sp>
      <p:sp>
        <p:nvSpPr>
          <p:cNvPr id="3" name="Content Placeholder 2"/>
          <p:cNvSpPr>
            <a:spLocks noGrp="1"/>
          </p:cNvSpPr>
          <p:nvPr>
            <p:ph sz="quarter" idx="12"/>
          </p:nvPr>
        </p:nvSpPr>
        <p:spPr/>
        <p:txBody>
          <a:bodyPr/>
          <a:lstStyle/>
          <a:p>
            <a:r>
              <a:rPr lang="en-US" dirty="0" smtClean="0"/>
              <a:t>execute '</a:t>
            </a:r>
            <a:r>
              <a:rPr lang="en-US" dirty="0" err="1" smtClean="0"/>
              <a:t>systemctl</a:t>
            </a:r>
            <a:r>
              <a:rPr lang="en-US" dirty="0" smtClean="0"/>
              <a:t> daemon-reload'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80139132"/>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smtClean="0"/>
              <a:t>execute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systemd</a:t>
            </a:r>
            <a:r>
              <a:rPr lang="en-US" dirty="0"/>
              <a:t>/system/</a:t>
            </a:r>
            <a:r>
              <a:rPr lang="en-US" dirty="0" err="1"/>
              <a:t>tomcat.service</a:t>
            </a:r>
            <a:r>
              <a:rPr lang="en-US" dirty="0"/>
              <a:t>' do</a:t>
            </a:r>
          </a:p>
          <a:p>
            <a:r>
              <a:rPr lang="en-US" dirty="0"/>
              <a:t>  source '</a:t>
            </a:r>
            <a:r>
              <a:rPr lang="en-US" dirty="0" err="1"/>
              <a:t>tomcat.service.erb</a:t>
            </a:r>
            <a:r>
              <a:rPr lang="en-US" dirty="0"/>
              <a:t>'</a:t>
            </a:r>
          </a:p>
          <a:p>
            <a:r>
              <a:rPr lang="en-US" dirty="0"/>
              <a:t>end</a:t>
            </a:r>
          </a:p>
          <a:p>
            <a:endParaRPr lang="en-US" dirty="0"/>
          </a:p>
          <a:p>
            <a:r>
              <a:rPr lang="en-US" dirty="0"/>
              <a:t>execute '</a:t>
            </a:r>
            <a:r>
              <a:rPr lang="en-US" dirty="0" err="1"/>
              <a:t>systemctl</a:t>
            </a:r>
            <a:r>
              <a:rPr lang="en-US" dirty="0"/>
              <a:t> daemon-reload'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439427832"/>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service</a:t>
            </a:r>
            <a:endParaRPr lang="en-US" dirty="0"/>
          </a:p>
        </p:txBody>
      </p:sp>
      <p:sp>
        <p:nvSpPr>
          <p:cNvPr id="3" name="Subtitle 2"/>
          <p:cNvSpPr>
            <a:spLocks noGrp="1"/>
          </p:cNvSpPr>
          <p:nvPr>
            <p:ph type="subTitle" idx="1"/>
          </p:nvPr>
        </p:nvSpPr>
        <p:spPr/>
        <p:txBody>
          <a:bodyPr/>
          <a:lstStyle/>
          <a:p>
            <a:r>
              <a:rPr lang="en-US" dirty="0"/>
              <a:t>Use the service resource to manage a service</a:t>
            </a:r>
            <a:r>
              <a:rPr lang="en-US" dirty="0" smtClean="0"/>
              <a:t>.</a:t>
            </a:r>
          </a:p>
          <a:p>
            <a:endParaRPr lang="en-US" dirty="0"/>
          </a:p>
          <a:p>
            <a:r>
              <a:rPr lang="en-US" dirty="0" smtClean="0"/>
              <a:t>A resource can be provided more than one action. This is not often necessary for most resources except for the service </a:t>
            </a:r>
            <a:r>
              <a:rPr lang="en-US" smtClean="0"/>
              <a:t>resource.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docs.chef.io/resource_service.html</a:t>
            </a:r>
            <a:endParaRPr lang="en-US" sz="4000" dirty="0" smtClean="0"/>
          </a:p>
        </p:txBody>
      </p:sp>
    </p:spTree>
    <p:extLst>
      <p:ext uri="{BB962C8B-B14F-4D97-AF65-F5344CB8AC3E}">
        <p14:creationId xmlns:p14="http://schemas.microsoft.com/office/powerpoint/2010/main" val="207573216"/>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systemctl</a:t>
            </a:r>
            <a:r>
              <a:rPr lang="en-US" dirty="0"/>
              <a:t> start tomcat</a:t>
            </a:r>
          </a:p>
          <a:p>
            <a:r>
              <a:rPr lang="en-US" dirty="0"/>
              <a:t>$ </a:t>
            </a:r>
            <a:r>
              <a:rPr lang="en-US" dirty="0" err="1"/>
              <a:t>sudo</a:t>
            </a:r>
            <a:r>
              <a:rPr lang="en-US" dirty="0"/>
              <a:t> </a:t>
            </a:r>
            <a:r>
              <a:rPr lang="en-US" dirty="0" err="1"/>
              <a:t>systemctl</a:t>
            </a:r>
            <a:r>
              <a:rPr lang="en-US" dirty="0"/>
              <a:t> enable </a:t>
            </a:r>
            <a:r>
              <a:rPr lang="en-US" dirty="0" smtClean="0"/>
              <a:t>tomcat</a:t>
            </a:r>
            <a:endParaRPr lang="en-US" dirty="0"/>
          </a:p>
        </p:txBody>
      </p:sp>
      <p:sp>
        <p:nvSpPr>
          <p:cNvPr id="3" name="Content Placeholder 2"/>
          <p:cNvSpPr>
            <a:spLocks noGrp="1"/>
          </p:cNvSpPr>
          <p:nvPr>
            <p:ph sz="quarter" idx="12"/>
          </p:nvPr>
        </p:nvSpPr>
        <p:spPr/>
        <p:txBody>
          <a:bodyPr/>
          <a:lstStyle/>
          <a:p>
            <a:r>
              <a:rPr lang="en-US" dirty="0" smtClean="0"/>
              <a:t>service 'tomcat' do</a:t>
            </a:r>
          </a:p>
          <a:p>
            <a:r>
              <a:rPr lang="en-US" dirty="0" smtClean="0"/>
              <a:t>  action [:start, :enable]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69598584"/>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service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systemd</a:t>
            </a:r>
            <a:r>
              <a:rPr lang="en-US" dirty="0"/>
              <a:t>/system/</a:t>
            </a:r>
            <a:r>
              <a:rPr lang="en-US" dirty="0" err="1"/>
              <a:t>tomcat.service</a:t>
            </a:r>
            <a:r>
              <a:rPr lang="en-US" dirty="0"/>
              <a:t>' do</a:t>
            </a:r>
          </a:p>
          <a:p>
            <a:r>
              <a:rPr lang="en-US" dirty="0"/>
              <a:t>  source '</a:t>
            </a:r>
            <a:r>
              <a:rPr lang="en-US" dirty="0" err="1"/>
              <a:t>tomcat.service.erb</a:t>
            </a:r>
            <a:r>
              <a:rPr lang="en-US" dirty="0"/>
              <a:t>'</a:t>
            </a:r>
          </a:p>
          <a:p>
            <a:r>
              <a:rPr lang="en-US" dirty="0"/>
              <a:t>end</a:t>
            </a:r>
          </a:p>
          <a:p>
            <a:endParaRPr lang="en-US" dirty="0"/>
          </a:p>
          <a:p>
            <a:r>
              <a:rPr lang="en-US" dirty="0"/>
              <a:t>execute '</a:t>
            </a:r>
            <a:r>
              <a:rPr lang="en-US" dirty="0" err="1"/>
              <a:t>systemctl</a:t>
            </a:r>
            <a:r>
              <a:rPr lang="en-US" dirty="0"/>
              <a:t> daemon-reload'</a:t>
            </a:r>
          </a:p>
          <a:p>
            <a:endParaRPr lang="en-US" dirty="0"/>
          </a:p>
          <a:p>
            <a:r>
              <a:rPr lang="en-US" dirty="0"/>
              <a:t>service 'tomcat' do</a:t>
            </a:r>
          </a:p>
          <a:p>
            <a:r>
              <a:rPr lang="en-US" dirty="0"/>
              <a:t>  action [:start, :enable]</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259649"/>
            <a:ext cx="14404273" cy="1674586"/>
          </a:xfrm>
        </p:spPr>
        <p:txBody>
          <a:bodyPr/>
          <a:lstStyle/>
          <a:p>
            <a:endParaRPr lang="en-US" dirty="0"/>
          </a:p>
        </p:txBody>
      </p:sp>
    </p:spTree>
    <p:extLst>
      <p:ext uri="{BB962C8B-B14F-4D97-AF65-F5344CB8AC3E}">
        <p14:creationId xmlns:p14="http://schemas.microsoft.com/office/powerpoint/2010/main" val="152558029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623162"/>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Time to get to work!</a:t>
            </a:r>
          </a:p>
        </p:txBody>
      </p:sp>
    </p:spTree>
    <p:extLst>
      <p:ext uri="{BB962C8B-B14F-4D97-AF65-F5344CB8AC3E}">
        <p14:creationId xmlns:p14="http://schemas.microsoft.com/office/powerpoint/2010/main" val="612222176"/>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a:t> * template[/</a:t>
            </a:r>
            <a:r>
              <a:rPr lang="en-US" dirty="0" err="1"/>
              <a:t>etc</a:t>
            </a:r>
            <a:r>
              <a:rPr lang="en-US" dirty="0"/>
              <a:t>/</a:t>
            </a:r>
            <a:r>
              <a:rPr lang="en-US" dirty="0" err="1"/>
              <a:t>systemd</a:t>
            </a:r>
            <a:r>
              <a:rPr lang="en-US" dirty="0"/>
              <a:t>/system/</a:t>
            </a:r>
            <a:r>
              <a:rPr lang="en-US" dirty="0" err="1"/>
              <a:t>tomcat.service</a:t>
            </a:r>
            <a:r>
              <a:rPr lang="en-US" dirty="0"/>
              <a:t>] action create</a:t>
            </a:r>
          </a:p>
          <a:p>
            <a:r>
              <a:rPr lang="en-US" dirty="0"/>
              <a:t>    - create new file /</a:t>
            </a:r>
            <a:r>
              <a:rPr lang="en-US" dirty="0" err="1"/>
              <a:t>etc</a:t>
            </a:r>
            <a:r>
              <a:rPr lang="en-US" dirty="0"/>
              <a:t>/</a:t>
            </a:r>
            <a:r>
              <a:rPr lang="en-US" dirty="0" err="1"/>
              <a:t>systemd</a:t>
            </a:r>
            <a:r>
              <a:rPr lang="en-US" dirty="0"/>
              <a:t>/system/</a:t>
            </a:r>
            <a:r>
              <a:rPr lang="en-US" dirty="0" err="1"/>
              <a:t>tomcat.service</a:t>
            </a:r>
            <a:endParaRPr lang="en-US" dirty="0"/>
          </a:p>
          <a:p>
            <a:r>
              <a:rPr lang="en-US" dirty="0"/>
              <a:t>    - update content in file /</a:t>
            </a:r>
            <a:r>
              <a:rPr lang="en-US" dirty="0" err="1"/>
              <a:t>etc</a:t>
            </a:r>
            <a:r>
              <a:rPr lang="en-US" dirty="0"/>
              <a:t>/</a:t>
            </a:r>
            <a:r>
              <a:rPr lang="en-US" dirty="0" err="1"/>
              <a:t>systemd</a:t>
            </a:r>
            <a:r>
              <a:rPr lang="en-US" dirty="0"/>
              <a:t>/system/</a:t>
            </a:r>
            <a:r>
              <a:rPr lang="en-US" dirty="0" err="1"/>
              <a:t>tomcat.service</a:t>
            </a:r>
            <a:r>
              <a:rPr lang="en-US" dirty="0"/>
              <a:t> from none to 1c1c1c</a:t>
            </a:r>
          </a:p>
          <a:p>
            <a:r>
              <a:rPr lang="en-US" dirty="0"/>
              <a:t>    --- /</a:t>
            </a:r>
            <a:r>
              <a:rPr lang="en-US" dirty="0" err="1"/>
              <a:t>etc</a:t>
            </a:r>
            <a:r>
              <a:rPr lang="en-US" dirty="0"/>
              <a:t>/</a:t>
            </a:r>
            <a:r>
              <a:rPr lang="en-US" dirty="0" err="1"/>
              <a:t>systemd</a:t>
            </a:r>
            <a:r>
              <a:rPr lang="en-US" dirty="0"/>
              <a:t>/system/</a:t>
            </a:r>
            <a:r>
              <a:rPr lang="en-US" dirty="0" err="1"/>
              <a:t>tomcat.service</a:t>
            </a:r>
            <a:r>
              <a:rPr lang="en-US" dirty="0"/>
              <a:t>	2016-05-03 18:03:35.247480902 +0000</a:t>
            </a:r>
          </a:p>
          <a:p>
            <a:r>
              <a:rPr lang="en-US" dirty="0"/>
              <a:t>    +++ /</a:t>
            </a:r>
            <a:r>
              <a:rPr lang="en-US" dirty="0" err="1"/>
              <a:t>etc</a:t>
            </a:r>
            <a:r>
              <a:rPr lang="en-US" dirty="0"/>
              <a:t>/</a:t>
            </a:r>
            <a:r>
              <a:rPr lang="en-US" dirty="0" err="1"/>
              <a:t>systemd</a:t>
            </a:r>
            <a:r>
              <a:rPr lang="en-US" dirty="0"/>
              <a:t>/system/.tomcat.service20160503-9371-10s8llh	2016-05-03 18:03:35.246480902 +0000</a:t>
            </a:r>
          </a:p>
          <a:p>
            <a:r>
              <a:rPr lang="en-US" dirty="0"/>
              <a:t>    @@ -1 +1,23 @@</a:t>
            </a:r>
          </a:p>
          <a:p>
            <a:r>
              <a:rPr lang="en-US" dirty="0"/>
              <a:t>    +[Unit</a:t>
            </a:r>
            <a:r>
              <a:rPr lang="en-US" dirty="0" smtClean="0"/>
              <a:t>]</a:t>
            </a:r>
          </a:p>
          <a:p>
            <a:r>
              <a:rPr lang="en-US" dirty="0"/>
              <a:t>    +Description=Apache Tomcat Web Application Container</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1959535727"/>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142042421"/>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1624546929"/>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curl http://localhost:8080</a:t>
            </a:r>
            <a:endParaRPr lang="en-US" dirty="0"/>
          </a:p>
        </p:txBody>
      </p:sp>
      <p:sp>
        <p:nvSpPr>
          <p:cNvPr id="5" name="Title 4"/>
          <p:cNvSpPr>
            <a:spLocks noGrp="1"/>
          </p:cNvSpPr>
          <p:nvPr>
            <p:ph type="title"/>
          </p:nvPr>
        </p:nvSpPr>
        <p:spPr/>
        <p:txBody>
          <a:bodyPr>
            <a:normAutofit fontScale="90000"/>
          </a:bodyPr>
          <a:lstStyle/>
          <a:p>
            <a:r>
              <a:rPr lang="en-US" dirty="0" smtClean="0"/>
              <a:t>Verifying that Tomcat is Running on port 8080</a:t>
            </a:r>
            <a:endParaRPr lang="en-US" dirty="0"/>
          </a:p>
        </p:txBody>
      </p:sp>
    </p:spTree>
    <p:extLst>
      <p:ext uri="{BB962C8B-B14F-4D97-AF65-F5344CB8AC3E}">
        <p14:creationId xmlns:p14="http://schemas.microsoft.com/office/powerpoint/2010/main" val="680948258"/>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ü"/>
            </a:pPr>
            <a:r>
              <a:rPr lang="en-US" dirty="0" smtClean="0"/>
              <a:t>Verify the site is running</a:t>
            </a:r>
          </a:p>
        </p:txBody>
      </p:sp>
    </p:spTree>
    <p:extLst>
      <p:ext uri="{BB962C8B-B14F-4D97-AF65-F5344CB8AC3E}">
        <p14:creationId xmlns:p14="http://schemas.microsoft.com/office/powerpoint/2010/main" val="359001095"/>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talk about hair styles!</a:t>
            </a:r>
          </a:p>
        </p:txBody>
      </p:sp>
    </p:spTree>
    <p:extLst>
      <p:ext uri="{BB962C8B-B14F-4D97-AF65-F5344CB8AC3E}">
        <p14:creationId xmlns:p14="http://schemas.microsoft.com/office/powerpoint/2010/main" val="1797390355"/>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534225820"/>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 Chef</a:t>
            </a:r>
            <a:endParaRPr lang="en-US" dirty="0"/>
          </a:p>
        </p:txBody>
      </p:sp>
      <p:sp>
        <p:nvSpPr>
          <p:cNvPr id="3" name="Subtitle 2"/>
          <p:cNvSpPr>
            <a:spLocks noGrp="1"/>
          </p:cNvSpPr>
          <p:nvPr>
            <p:ph type="subTitle" idx="1"/>
          </p:nvPr>
        </p:nvSpPr>
        <p:spPr>
          <a:xfrm>
            <a:off x="1672167" y="3283868"/>
            <a:ext cx="12315718" cy="2727465"/>
          </a:xfrm>
        </p:spPr>
        <p:txBody>
          <a:bodyPr/>
          <a:lstStyle/>
          <a:p>
            <a:r>
              <a:rPr lang="en-US" dirty="0" smtClean="0"/>
              <a:t>This resource contains tutorials, videos, articles, documentation, and access to training that will increase your skills and knowledge of Chef.</a:t>
            </a:r>
            <a:endParaRPr lang="en-US" dirty="0"/>
          </a:p>
        </p:txBody>
      </p:sp>
      <p:sp>
        <p:nvSpPr>
          <p:cNvPr id="4" name="TextBox 3"/>
          <p:cNvSpPr txBox="1"/>
          <p:nvPr/>
        </p:nvSpPr>
        <p:spPr bwMode="white">
          <a:xfrm>
            <a:off x="5596467" y="6197599"/>
            <a:ext cx="5063067" cy="914400"/>
          </a:xfrm>
          <a:prstGeom prst="rect">
            <a:avLst/>
          </a:prstGeom>
        </p:spPr>
        <p:txBody>
          <a:bodyPr vert="horz" wrap="none" lIns="91440" tIns="91440" rIns="91440" bIns="91440" rtlCol="0">
            <a:normAutofit/>
          </a:bodyPr>
          <a:lstStyle/>
          <a:p>
            <a:pPr algn="ctr"/>
            <a:r>
              <a:rPr lang="en-US" sz="4000" dirty="0" smtClean="0">
                <a:hlinkClick r:id="rId2"/>
              </a:rPr>
              <a:t>learn.chef.io</a:t>
            </a:r>
            <a:endParaRPr lang="en-US" sz="4000" dirty="0" smtClean="0"/>
          </a:p>
        </p:txBody>
      </p:sp>
      <p:sp>
        <p:nvSpPr>
          <p:cNvPr id="5" name="TextBox 4"/>
          <p:cNvSpPr txBox="1"/>
          <p:nvPr/>
        </p:nvSpPr>
        <p:spPr bwMode="white">
          <a:xfrm>
            <a:off x="2603500" y="7111999"/>
            <a:ext cx="11049001" cy="914400"/>
          </a:xfrm>
          <a:prstGeom prst="rect">
            <a:avLst/>
          </a:prstGeom>
        </p:spPr>
        <p:txBody>
          <a:bodyPr vert="horz" wrap="none" lIns="91440" tIns="91440" rIns="91440" bIns="91440" rtlCol="0">
            <a:normAutofit/>
          </a:bodyPr>
          <a:lstStyle/>
          <a:p>
            <a:pPr algn="ctr"/>
            <a:r>
              <a:rPr lang="en-US" sz="4000" dirty="0" err="1" smtClean="0">
                <a:hlinkClick r:id="rId3"/>
              </a:rPr>
              <a:t>learn.chef.io</a:t>
            </a:r>
            <a:r>
              <a:rPr lang="en-US" sz="4000" dirty="0" smtClean="0">
                <a:hlinkClick r:id="rId3"/>
              </a:rPr>
              <a:t>/skills/joy-of-automating-episode-1</a:t>
            </a:r>
            <a:endParaRPr lang="en-US" sz="4000" dirty="0" smtClean="0"/>
          </a:p>
        </p:txBody>
      </p:sp>
    </p:spTree>
    <p:extLst>
      <p:ext uri="{BB962C8B-B14F-4D97-AF65-F5344CB8AC3E}">
        <p14:creationId xmlns:p14="http://schemas.microsoft.com/office/powerpoint/2010/main" val="1486910778"/>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ü"/>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521200"/>
            <a:ext cx="2867132" cy="715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smtClean="0">
                <a:solidFill>
                  <a:schemeClr val="tx2"/>
                </a:solidFill>
              </a:rPr>
              <a:t>Keep practicing!</a:t>
            </a:r>
            <a:endParaRPr lang="en-US" sz="1800" b="1" dirty="0" smtClean="0">
              <a:solidFill>
                <a:schemeClr val="tx2"/>
              </a:solidFill>
            </a:endParaRPr>
          </a:p>
        </p:txBody>
      </p:sp>
    </p:spTree>
    <p:extLst>
      <p:ext uri="{BB962C8B-B14F-4D97-AF65-F5344CB8AC3E}">
        <p14:creationId xmlns:p14="http://schemas.microsoft.com/office/powerpoint/2010/main" val="1430924661"/>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791163"/>
      </p:ext>
    </p:extLst>
  </p:cSld>
  <p:clrMapOvr>
    <a:masterClrMapping/>
  </p:clrMapOvr>
  <p:transitio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18747</TotalTime>
  <Words>3922</Words>
  <Application>Microsoft Macintosh PowerPoint</Application>
  <PresentationFormat>Custom</PresentationFormat>
  <Paragraphs>654</Paragraphs>
  <Slides>99</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99</vt:i4>
      </vt:variant>
    </vt:vector>
  </HeadingPairs>
  <TitlesOfParts>
    <vt:vector size="106" baseType="lpstr">
      <vt:lpstr>Courier</vt:lpstr>
      <vt:lpstr>Courier New</vt:lpstr>
      <vt:lpstr>ＭＳ Ｐゴシック</vt:lpstr>
      <vt:lpstr>Wingdings</vt:lpstr>
      <vt:lpstr>Arial</vt:lpstr>
      <vt:lpstr>Template</vt:lpstr>
      <vt:lpstr>Interaction</vt:lpstr>
      <vt:lpstr>Chef: Scripts to Recipes</vt:lpstr>
      <vt:lpstr>Presenter</vt:lpstr>
      <vt:lpstr>You</vt:lpstr>
      <vt:lpstr>Schedule</vt:lpstr>
      <vt:lpstr>Agenda</vt:lpstr>
      <vt:lpstr>Pre-built Workstation</vt:lpstr>
      <vt:lpstr>Logging in to the Workstation</vt:lpstr>
      <vt:lpstr>Pre-built Workstation</vt:lpstr>
      <vt:lpstr>Agenda</vt:lpstr>
      <vt:lpstr>Installing Tomcat</vt:lpstr>
      <vt:lpstr>Learning How to Chef</vt:lpstr>
      <vt:lpstr>Tomcat Setup Instructions</vt:lpstr>
      <vt:lpstr>Install Prerequisite Packages</vt:lpstr>
      <vt:lpstr>Create Required Users</vt:lpstr>
      <vt:lpstr>Download and Extract Tomcat</vt:lpstr>
      <vt:lpstr>Set the Correct Directory Permissions</vt:lpstr>
      <vt:lpstr>Set up the Tomcat Service</vt:lpstr>
      <vt:lpstr>Verify that Tomcat is Running</vt:lpstr>
      <vt:lpstr>Learning How to Chef</vt:lpstr>
      <vt:lpstr>Cookbook</vt:lpstr>
      <vt:lpstr>chef</vt:lpstr>
      <vt:lpstr>Creating a Cookbooks Directory</vt:lpstr>
      <vt:lpstr>Creating a tomcat cookbook in cookbooks</vt:lpstr>
      <vt:lpstr>Viewing the tomcat Directory</vt:lpstr>
      <vt:lpstr>Learning How to Chef</vt:lpstr>
      <vt:lpstr>Install Prerequisite Packages</vt:lpstr>
      <vt:lpstr>Resource</vt:lpstr>
      <vt:lpstr>Resource: Package</vt:lpstr>
      <vt:lpstr>The Package Resource</vt:lpstr>
      <vt:lpstr>PowerPoint Presentation</vt:lpstr>
      <vt:lpstr>Opening the Default Recipe</vt:lpstr>
      <vt:lpstr>Adding the Package Resource to the Recipe</vt:lpstr>
      <vt:lpstr>Learning How to Chef</vt:lpstr>
      <vt:lpstr>chef-client</vt:lpstr>
      <vt:lpstr>chef-client --local-mode (or -z)</vt:lpstr>
      <vt:lpstr>chef-client --runlist "recipe[COOKBOOK::RECIPE]"</vt:lpstr>
      <vt:lpstr>Returning to the Home directory</vt:lpstr>
      <vt:lpstr>Applying tomcat Cookbook's default Recipe</vt:lpstr>
      <vt:lpstr>Learning How to Chef</vt:lpstr>
      <vt:lpstr>Q&amp;A</vt:lpstr>
      <vt:lpstr>Build the Recipe</vt:lpstr>
      <vt:lpstr>Create Required Users</vt:lpstr>
      <vt:lpstr>Resource: group</vt:lpstr>
      <vt:lpstr>The group Resource</vt:lpstr>
      <vt:lpstr>PowerPoint Presentation</vt:lpstr>
      <vt:lpstr>Adding the group Resource</vt:lpstr>
      <vt:lpstr>Resource: user</vt:lpstr>
      <vt:lpstr>The user Resource</vt:lpstr>
      <vt:lpstr>PowerPoint Presentation</vt:lpstr>
      <vt:lpstr>Adding the user Resource</vt:lpstr>
      <vt:lpstr>Applying tomcat Cookbook's default Recipe</vt:lpstr>
      <vt:lpstr>Build the Recipe</vt:lpstr>
      <vt:lpstr>Download and Extract Tomcat</vt:lpstr>
      <vt:lpstr>Resource: remote_file</vt:lpstr>
      <vt:lpstr>The remote_file Resource</vt:lpstr>
      <vt:lpstr>PowerPoint Presentation</vt:lpstr>
      <vt:lpstr>Adding the remote_file Resource</vt:lpstr>
      <vt:lpstr>Resource: directory</vt:lpstr>
      <vt:lpstr>The directory Resource</vt:lpstr>
      <vt:lpstr>PowerPoint Presentation</vt:lpstr>
      <vt:lpstr>Adding the directory Resource</vt:lpstr>
      <vt:lpstr>Resource: execute</vt:lpstr>
      <vt:lpstr>The execute Resource</vt:lpstr>
      <vt:lpstr>PowerPoint Presentation</vt:lpstr>
      <vt:lpstr>Adding the execute Resource</vt:lpstr>
      <vt:lpstr>Applying tomcat Cookbook's default Recipe</vt:lpstr>
      <vt:lpstr>Build the Recipe</vt:lpstr>
      <vt:lpstr>Set the Correct Directory Permissions</vt:lpstr>
      <vt:lpstr>Resource: directory</vt:lpstr>
      <vt:lpstr>PowerPoint Presentation</vt:lpstr>
      <vt:lpstr>Adding the execute Resources</vt:lpstr>
      <vt:lpstr>Resource: execute</vt:lpstr>
      <vt:lpstr>PowerPoint Presentation</vt:lpstr>
      <vt:lpstr>Adding the execute Resources</vt:lpstr>
      <vt:lpstr>Applying tomcat Cookbook's default Recipe</vt:lpstr>
      <vt:lpstr>Build the Recipe</vt:lpstr>
      <vt:lpstr>Setting up the Tomcat Service</vt:lpstr>
      <vt:lpstr>Resource: template</vt:lpstr>
      <vt:lpstr>PowerPoint Presentation</vt:lpstr>
      <vt:lpstr>Creating a Tomcat Service Template File</vt:lpstr>
      <vt:lpstr>Editing the Tomcat Service Template File</vt:lpstr>
      <vt:lpstr>Adding the Contents to the Template File</vt:lpstr>
      <vt:lpstr>Adding the template Resource</vt:lpstr>
      <vt:lpstr>Resource: execute</vt:lpstr>
      <vt:lpstr>PowerPoint Presentation</vt:lpstr>
      <vt:lpstr>Adding the execute Resource</vt:lpstr>
      <vt:lpstr>Resource: service</vt:lpstr>
      <vt:lpstr>PowerPoint Presentation</vt:lpstr>
      <vt:lpstr>Adding the service Resource</vt:lpstr>
      <vt:lpstr>Applying tomcat Cookbook's default Recipe</vt:lpstr>
      <vt:lpstr>Build the Recipe</vt:lpstr>
      <vt:lpstr>Verify that Tomcat is Running</vt:lpstr>
      <vt:lpstr>Verifying that Tomcat is Running on port 8080</vt:lpstr>
      <vt:lpstr>Build the Recipe</vt:lpstr>
      <vt:lpstr>Agenda</vt:lpstr>
      <vt:lpstr>Q&amp;A</vt:lpstr>
      <vt:lpstr>Learn Chef</vt:lpstr>
      <vt:lpstr>Agenda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2454</cp:revision>
  <cp:lastPrinted>2016-02-24T01:48:58Z</cp:lastPrinted>
  <dcterms:created xsi:type="dcterms:W3CDTF">2012-09-13T17:36:07Z</dcterms:created>
  <dcterms:modified xsi:type="dcterms:W3CDTF">2016-05-04T22:18:07Z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